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593" r:id="rId2"/>
    <p:sldId id="643" r:id="rId3"/>
    <p:sldId id="644" r:id="rId4"/>
    <p:sldId id="645" r:id="rId5"/>
    <p:sldId id="646" r:id="rId6"/>
    <p:sldId id="648" r:id="rId7"/>
    <p:sldId id="649" r:id="rId8"/>
    <p:sldId id="734" r:id="rId9"/>
    <p:sldId id="650" r:id="rId10"/>
    <p:sldId id="651" r:id="rId11"/>
    <p:sldId id="652" r:id="rId12"/>
    <p:sldId id="653" r:id="rId13"/>
    <p:sldId id="654" r:id="rId14"/>
    <p:sldId id="655" r:id="rId15"/>
    <p:sldId id="656" r:id="rId16"/>
    <p:sldId id="657" r:id="rId17"/>
    <p:sldId id="658" r:id="rId18"/>
    <p:sldId id="659" r:id="rId19"/>
    <p:sldId id="660" r:id="rId20"/>
    <p:sldId id="662" r:id="rId21"/>
    <p:sldId id="663" r:id="rId22"/>
    <p:sldId id="712" r:id="rId23"/>
    <p:sldId id="713" r:id="rId24"/>
    <p:sldId id="714" r:id="rId25"/>
    <p:sldId id="715" r:id="rId26"/>
    <p:sldId id="716" r:id="rId27"/>
    <p:sldId id="717" r:id="rId28"/>
    <p:sldId id="731" r:id="rId29"/>
    <p:sldId id="665" r:id="rId30"/>
    <p:sldId id="666" r:id="rId31"/>
    <p:sldId id="720" r:id="rId32"/>
    <p:sldId id="721" r:id="rId33"/>
    <p:sldId id="722" r:id="rId34"/>
    <p:sldId id="723" r:id="rId35"/>
    <p:sldId id="669" r:id="rId36"/>
    <p:sldId id="724" r:id="rId37"/>
    <p:sldId id="725" r:id="rId38"/>
    <p:sldId id="671" r:id="rId39"/>
    <p:sldId id="726" r:id="rId40"/>
    <p:sldId id="727" r:id="rId41"/>
    <p:sldId id="673" r:id="rId42"/>
    <p:sldId id="728" r:id="rId43"/>
    <p:sldId id="729" r:id="rId44"/>
    <p:sldId id="677" r:id="rId45"/>
    <p:sldId id="678" r:id="rId46"/>
    <p:sldId id="730" r:id="rId47"/>
    <p:sldId id="732" r:id="rId48"/>
    <p:sldId id="733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1525" autoAdjust="0"/>
  </p:normalViewPr>
  <p:slideViewPr>
    <p:cSldViewPr snapToGrid="0">
      <p:cViewPr varScale="1">
        <p:scale>
          <a:sx n="61" d="100"/>
          <a:sy n="61" d="100"/>
        </p:scale>
        <p:origin x="159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13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6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02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98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6/16/2019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Kwartler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6/16/2019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6/16/2019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6/16/2019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6/16/2019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Kwartler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6/16/2019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6/16/2019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Kwartler</a:t>
            </a:r>
            <a:endParaRPr lang="en-US" dirty="0"/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940" y="6049108"/>
            <a:ext cx="961060" cy="80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eloehr.com/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GSERM: Text Mining &amp; NLP</a:t>
            </a:r>
            <a:br>
              <a:rPr lang="en-US" dirty="0" smtClean="0"/>
            </a:br>
            <a:r>
              <a:rPr lang="en-US" sz="3600" i="1" dirty="0" smtClean="0"/>
              <a:t>TM Basics</a:t>
            </a:r>
            <a:endParaRPr lang="en-US" sz="36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June 17, 2019</a:t>
            </a:r>
          </a:p>
          <a:p>
            <a:r>
              <a:rPr lang="en-US" dirty="0" smtClean="0"/>
              <a:t> Ted Kwartler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05362" y="1064895"/>
            <a:ext cx="4197107" cy="5254400"/>
            <a:chOff x="4800600" y="1234440"/>
            <a:chExt cx="4197107" cy="5254400"/>
          </a:xfrm>
        </p:grpSpPr>
        <p:sp>
          <p:nvSpPr>
            <p:cNvPr id="7" name="Rectangle 6"/>
            <p:cNvSpPr/>
            <p:nvPr/>
          </p:nvSpPr>
          <p:spPr>
            <a:xfrm>
              <a:off x="4800600" y="1234440"/>
              <a:ext cx="3794760" cy="519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8" name="Picture 7" descr="Chapt1 Text Mining Workflow v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8"/>
            <a:stretch/>
          </p:blipFill>
          <p:spPr>
            <a:xfrm>
              <a:off x="4885934" y="1253080"/>
              <a:ext cx="4111773" cy="523576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13790" y="2052099"/>
            <a:ext cx="45630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 Definition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Text Sources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Text Organization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Extraction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Analytics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Reach Insight or Recommendation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xmlns="" id="{6EFDF6FF-6D7B-4C14-B5C1-D7C3E0E28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3395404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pic>
        <p:nvPicPr>
          <p:cNvPr id="7" name="Picture 6" descr="Macintosh HD:Users:ted:Desktop:manning pub:chap3 Initial Text Mining Methods:syntactic parsing:chap3 syntatic parsi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7278" r="10673" b="13386"/>
          <a:stretch/>
        </p:blipFill>
        <p:spPr bwMode="auto">
          <a:xfrm>
            <a:off x="459291" y="2377439"/>
            <a:ext cx="4029717" cy="306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400674" y="2245672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0038" y="1800225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Syntactic Parsing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2963" y="1795463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6288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68261" y="5803084"/>
            <a:ext cx="5175741" cy="28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*There are other approaches usually based on DNN, that I refer to “abstractive”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xmlns="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2462617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7A9DC87-CCCE-4EA8-9710-E2F0D965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AC1FF90-D23B-4C62-8146-7DE37DF2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Disambiguation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9FD6CC-0906-46DF-AEE5-B29BF30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3FC5AB-3AEE-408C-B853-A913517B4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C6D6A58-3A20-4488-97B4-63362CB05E1F}"/>
              </a:ext>
            </a:extLst>
          </p:cNvPr>
          <p:cNvSpPr txBox="1"/>
          <p:nvPr/>
        </p:nvSpPr>
        <p:spPr>
          <a:xfrm>
            <a:off x="186064" y="2514607"/>
            <a:ext cx="4286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</a:t>
            </a: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her to eat.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belonging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created the (clay?) duck and gave it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Duck!!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F1FAD3F-1565-49B4-9CC7-C9EDCC8FF06A}"/>
              </a:ext>
            </a:extLst>
          </p:cNvPr>
          <p:cNvSpPr/>
          <p:nvPr/>
        </p:nvSpPr>
        <p:spPr>
          <a:xfrm>
            <a:off x="186064" y="1505484"/>
            <a:ext cx="4422153" cy="59491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 made her duck.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3FF29A7-B7FF-43E4-9ED4-98CDDA6AB3BD}"/>
              </a:ext>
            </a:extLst>
          </p:cNvPr>
          <p:cNvSpPr/>
          <p:nvPr/>
        </p:nvSpPr>
        <p:spPr>
          <a:xfrm>
            <a:off x="186064" y="1643197"/>
            <a:ext cx="4422153" cy="36983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2" descr="Yellow Duck Toy on White Surface">
            <a:extLst>
              <a:ext uri="{FF2B5EF4-FFF2-40B4-BE49-F238E27FC236}">
                <a16:creationId xmlns:a16="http://schemas.microsoft.com/office/drawing/2014/main" xmlns="" id="{0C9F7E69-CFDE-4838-88A3-6F5639761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8" t="20000" r="12544" b="15823"/>
          <a:stretch/>
        </p:blipFill>
        <p:spPr bwMode="auto">
          <a:xfrm>
            <a:off x="5093020" y="1610645"/>
            <a:ext cx="1327033" cy="14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dodgeball">
            <a:extLst>
              <a:ext uri="{FF2B5EF4-FFF2-40B4-BE49-F238E27FC236}">
                <a16:creationId xmlns:a16="http://schemas.microsoft.com/office/drawing/2014/main" xmlns="" id="{B6196748-F4B0-4CEC-9AAB-9CCA77C6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592" y="1505484"/>
            <a:ext cx="1240823" cy="16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eking duck">
            <a:extLst>
              <a:ext uri="{FF2B5EF4-FFF2-40B4-BE49-F238E27FC236}">
                <a16:creationId xmlns:a16="http://schemas.microsoft.com/office/drawing/2014/main" xmlns="" id="{888D3EF9-BDF1-40C8-A805-22F3311C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20" y="3804312"/>
            <a:ext cx="1768884" cy="14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duck sculpture">
            <a:extLst>
              <a:ext uri="{FF2B5EF4-FFF2-40B4-BE49-F238E27FC236}">
                <a16:creationId xmlns:a16="http://schemas.microsoft.com/office/drawing/2014/main" xmlns="" id="{E976162B-8028-4BBA-8C3B-A3C1898B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66" y="3730263"/>
            <a:ext cx="1591652" cy="15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06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E5B1B16-1E15-4A2F-9097-8ABAE2E6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559429D-103E-487B-AEEB-01ACACEA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</a:t>
            </a:r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E383C1E-2419-4630-8ACE-CBE3147D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F06D986-D281-46A7-AA14-248283EF4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C5568D0-5777-4C99-B8ED-82D01D1F4EDB}"/>
              </a:ext>
            </a:extLst>
          </p:cNvPr>
          <p:cNvSpPr txBox="1"/>
          <p:nvPr/>
        </p:nvSpPr>
        <p:spPr>
          <a:xfrm>
            <a:off x="242865" y="2586956"/>
            <a:ext cx="379249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Compound words (tokenization) change meaning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Sarcasm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Cultural differences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240AE80-93E7-434B-AB2E-E33E298931BB}"/>
              </a:ext>
            </a:extLst>
          </p:cNvPr>
          <p:cNvSpPr/>
          <p:nvPr/>
        </p:nvSpPr>
        <p:spPr>
          <a:xfrm>
            <a:off x="15890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Other Challenges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359FFF7-BE67-4926-8065-F3F456A7E52B}"/>
              </a:ext>
            </a:extLst>
          </p:cNvPr>
          <p:cNvSpPr/>
          <p:nvPr/>
        </p:nvSpPr>
        <p:spPr>
          <a:xfrm>
            <a:off x="15890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1A55379-12BF-499E-98E0-E24F8D16EAC9}"/>
              </a:ext>
            </a:extLst>
          </p:cNvPr>
          <p:cNvSpPr txBox="1"/>
          <p:nvPr/>
        </p:nvSpPr>
        <p:spPr>
          <a:xfrm>
            <a:off x="4806815" y="2771623"/>
            <a:ext cx="37924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“Bad” vs “not bad”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 like it…NOT!”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“It’s </a:t>
            </a:r>
            <a:r>
              <a:rPr lang="en-US" sz="200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wicked</a:t>
            </a: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good” (in Boston)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4EE84CE-F01E-4DDF-9067-55D7767D2964}"/>
              </a:ext>
            </a:extLst>
          </p:cNvPr>
          <p:cNvSpPr/>
          <p:nvPr/>
        </p:nvSpPr>
        <p:spPr>
          <a:xfrm>
            <a:off x="472285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AB41541-0364-4860-AFD6-319A877F6390}"/>
              </a:ext>
            </a:extLst>
          </p:cNvPr>
          <p:cNvSpPr/>
          <p:nvPr/>
        </p:nvSpPr>
        <p:spPr>
          <a:xfrm>
            <a:off x="472285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53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text mining is an art &amp; science?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5842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Challenges because human expression is diverse, often ambiguous, affected by age, demographics, socio-economics, medium/channel &amp; regional attributes of the author.</a:t>
            </a:r>
            <a:endParaRPr lang="en-US" sz="1800" kern="1200" dirty="0">
              <a:solidFill>
                <a:prstClr val="white"/>
              </a:solidFill>
              <a:latin typeface="+mj-lt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472" y="2558751"/>
            <a:ext cx="43148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Books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Electronic Docs (PDFs)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Websites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Media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Records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Service 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Emails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Legal Documents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…</a:t>
            </a:r>
            <a:endParaRPr lang="en-US" sz="2000" kern="1200" dirty="0">
              <a:solidFill>
                <a:prstClr val="black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343404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814205" y="2712517"/>
            <a:ext cx="3886200" cy="2784145"/>
            <a:chOff x="4814205" y="2712517"/>
            <a:chExt cx="3886200" cy="2784145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4814205" y="2712517"/>
              <a:ext cx="3886200" cy="2784145"/>
              <a:chOff x="506732" y="2054450"/>
              <a:chExt cx="5615939" cy="4023360"/>
            </a:xfrm>
          </p:grpSpPr>
          <p:pic>
            <p:nvPicPr>
              <p:cNvPr id="17" name="Picture 14" descr="http://ameliacottonpress.files.wordpress.com/2012/10/social-media-icons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732" y="2054450"/>
                <a:ext cx="5615939" cy="40233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6" descr="http://upload.wikimedia.org/wikipedia/commons/4/40/Google_plus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4844" y="4816929"/>
                <a:ext cx="640080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8" descr="http://upload.wikimedia.org/wikipedia/en/archive/d/d9/20130604215439!Vine_apps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368" y="4383902"/>
              <a:ext cx="248717" cy="24750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ttp://asset1.cbsistatic.com/cnwk.1d/i/tim2/2013/11/25/Snapchat-noname_chillah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0" r="18971"/>
            <a:stretch/>
          </p:blipFill>
          <p:spPr bwMode="auto">
            <a:xfrm>
              <a:off x="7622452" y="3685121"/>
              <a:ext cx="429000" cy="44049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://www.ccs.org.za/wp-content/uploads/2012/06/weibo-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440" y="2856837"/>
              <a:ext cx="422820" cy="4228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/>
          <p:cNvSpPr/>
          <p:nvPr/>
        </p:nvSpPr>
        <p:spPr>
          <a:xfrm>
            <a:off x="4828492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Source &amp; context are important, directly impacting data integrity.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6018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Common Sources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xmlns="" id="{C452A7D3-6191-4948-802F-B54F216B9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15394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AAF9BC8-272E-4B8B-B7E2-49720FE9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978F23B-AA07-41FF-A1B1-B01981E6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Channel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BED89B7-B461-4F32-8502-CF8E48F4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027B1E-3ADA-4CE6-8C22-B17295205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F90D36B-B2CC-4A95-9B3D-9E35604673B9}"/>
              </a:ext>
            </a:extLst>
          </p:cNvPr>
          <p:cNvSpPr/>
          <p:nvPr/>
        </p:nvSpPr>
        <p:spPr>
          <a:xfrm>
            <a:off x="240631" y="5748708"/>
            <a:ext cx="8725774" cy="262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Expression is context specific making analysis challenging.</a:t>
            </a:r>
          </a:p>
        </p:txBody>
      </p:sp>
      <p:pic>
        <p:nvPicPr>
          <p:cNvPr id="7" name="Picture 2" descr="https://www.wipo.int/export/sites/www/patents/images/rocking_bathtub_850.jpg">
            <a:extLst>
              <a:ext uri="{FF2B5EF4-FFF2-40B4-BE49-F238E27FC236}">
                <a16:creationId xmlns:a16="http://schemas.microsoft.com/office/drawing/2014/main" xmlns="" id="{F0173EB9-0D86-4217-86D9-A51E220F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" y="2487219"/>
            <a:ext cx="2468974" cy="14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5B2C5CD-17A9-4326-BA8B-BAE6E502086E}"/>
              </a:ext>
            </a:extLst>
          </p:cNvPr>
          <p:cNvSpPr txBox="1"/>
          <p:nvPr/>
        </p:nvSpPr>
        <p:spPr>
          <a:xfrm>
            <a:off x="366541" y="4751874"/>
            <a:ext cx="203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Legal documents are verbose &amp; technical.</a:t>
            </a:r>
          </a:p>
        </p:txBody>
      </p:sp>
      <p:pic>
        <p:nvPicPr>
          <p:cNvPr id="9" name="Picture 10" descr="Image result for twitch.com logo">
            <a:extLst>
              <a:ext uri="{FF2B5EF4-FFF2-40B4-BE49-F238E27FC236}">
                <a16:creationId xmlns:a16="http://schemas.microsoft.com/office/drawing/2014/main" xmlns="" id="{43D7D048-22E0-43DC-8CA5-42C97454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72" y="1412597"/>
            <a:ext cx="1380033" cy="3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kappa">
            <a:extLst>
              <a:ext uri="{FF2B5EF4-FFF2-40B4-BE49-F238E27FC236}">
                <a16:creationId xmlns:a16="http://schemas.microsoft.com/office/drawing/2014/main" xmlns="" id="{B982D9B6-F051-42CD-B410-DCAB1942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7" y="2440265"/>
            <a:ext cx="1554958" cy="15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436159-9A1E-4C45-978B-1BA11030818E}"/>
              </a:ext>
            </a:extLst>
          </p:cNvPr>
          <p:cNvSpPr/>
          <p:nvPr/>
        </p:nvSpPr>
        <p:spPr>
          <a:xfrm>
            <a:off x="6457950" y="4751874"/>
            <a:ext cx="22195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“kappa” indicates sarcasm, irony, </a:t>
            </a:r>
          </a:p>
          <a:p>
            <a:pPr algn="ctr"/>
            <a:r>
              <a:rPr lang="en-US" sz="1100" i="1" dirty="0"/>
              <a:t>or a joke among online gamers.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DC389B-5AEF-45E9-B2DA-C370E0F0D569}"/>
              </a:ext>
            </a:extLst>
          </p:cNvPr>
          <p:cNvSpPr txBox="1"/>
          <p:nvPr/>
        </p:nvSpPr>
        <p:spPr>
          <a:xfrm>
            <a:off x="3581614" y="4751874"/>
            <a:ext cx="2178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“Be the change you want to see in the world.”</a:t>
            </a:r>
          </a:p>
        </p:txBody>
      </p:sp>
      <p:pic>
        <p:nvPicPr>
          <p:cNvPr id="14" name="Picture 16" descr="Image result for mobile clipart">
            <a:extLst>
              <a:ext uri="{FF2B5EF4-FFF2-40B4-BE49-F238E27FC236}">
                <a16:creationId xmlns:a16="http://schemas.microsoft.com/office/drawing/2014/main" xmlns="" id="{4494464F-76E9-4908-B45E-400323E9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30" y="1201686"/>
            <a:ext cx="773340" cy="7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Image result for legal clipart">
            <a:extLst>
              <a:ext uri="{FF2B5EF4-FFF2-40B4-BE49-F238E27FC236}">
                <a16:creationId xmlns:a16="http://schemas.microsoft.com/office/drawing/2014/main" xmlns="" id="{24446C60-4D3A-4B0C-A3C5-49ACEDD1A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80" y="1236838"/>
            <a:ext cx="703037" cy="7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C9FAD5B-D9D8-486A-8737-842640D1AB22}"/>
              </a:ext>
            </a:extLst>
          </p:cNvPr>
          <p:cNvCxnSpPr>
            <a:cxnSpLocks/>
          </p:cNvCxnSpPr>
          <p:nvPr/>
        </p:nvCxnSpPr>
        <p:spPr>
          <a:xfrm>
            <a:off x="2917545" y="1993782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BCB8F6D1-E09F-46A9-A416-710E53160151}"/>
              </a:ext>
            </a:extLst>
          </p:cNvPr>
          <p:cNvCxnSpPr>
            <a:cxnSpLocks/>
          </p:cNvCxnSpPr>
          <p:nvPr/>
        </p:nvCxnSpPr>
        <p:spPr>
          <a:xfrm>
            <a:off x="6304929" y="2091340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8860" y="2869325"/>
            <a:ext cx="2905774" cy="59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9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4D24CA7-FD15-4A51-BF6E-FBA9E02C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DA60B3A-CCF9-4011-8D82-A23660A4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Messenger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AC5295-1931-4AAA-8673-6D2A8CBE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2FCEBB-89DE-417B-9A16-015FF346D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old person photo">
            <a:extLst>
              <a:ext uri="{FF2B5EF4-FFF2-40B4-BE49-F238E27FC236}">
                <a16:creationId xmlns:a16="http://schemas.microsoft.com/office/drawing/2014/main" xmlns="" id="{12A1631E-EAC5-4257-B710-ACBE0F7E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0" y="1544926"/>
            <a:ext cx="2129272" cy="14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F784B46-62BB-49E7-B1FC-FFDFC2E1A1E5}"/>
              </a:ext>
            </a:extLst>
          </p:cNvPr>
          <p:cNvSpPr/>
          <p:nvPr/>
        </p:nvSpPr>
        <p:spPr>
          <a:xfrm>
            <a:off x="472750" y="3695646"/>
            <a:ext cx="2263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Boomers 1946-1964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/>
            <a:r>
              <a:rPr lang="en-US" sz="1200" dirty="0">
                <a:solidFill>
                  <a:srgbClr val="6A6A6A"/>
                </a:solidFill>
                <a:latin typeface="Lato"/>
              </a:rPr>
              <a:t>* </a:t>
            </a:r>
            <a:r>
              <a:rPr lang="en-US" sz="1200" u="sng" dirty="0">
                <a:solidFill>
                  <a:srgbClr val="6A6A6A"/>
                </a:solidFill>
                <a:latin typeface="Lato"/>
              </a:rPr>
              <a:t>Make a difference</a:t>
            </a:r>
            <a:r>
              <a:rPr lang="en-US" sz="1200" dirty="0">
                <a:solidFill>
                  <a:srgbClr val="6A6A6A"/>
                </a:solidFill>
                <a:latin typeface="Lato"/>
              </a:rPr>
              <a:t/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Consensus/team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Experiment/try new things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“Imagine if…”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Save time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Features and benefits</a:t>
            </a:r>
            <a:endParaRPr lang="en-US" sz="1200" b="0" i="0" dirty="0">
              <a:solidFill>
                <a:srgbClr val="6A6A6A"/>
              </a:solidFill>
              <a:effectLst/>
              <a:latin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048E3BF-DA82-48D4-A885-9E0E9A5CCAB0}"/>
              </a:ext>
            </a:extLst>
          </p:cNvPr>
          <p:cNvSpPr/>
          <p:nvPr/>
        </p:nvSpPr>
        <p:spPr>
          <a:xfrm>
            <a:off x="3509654" y="3695646"/>
            <a:ext cx="1853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X 1965-1980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Best, finest, world-class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“You will benefit by…”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”This is in your best interest.”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9BC35E5-5D96-4F77-9169-F94F38A2EB89}"/>
              </a:ext>
            </a:extLst>
          </p:cNvPr>
          <p:cNvSpPr/>
          <p:nvPr/>
        </p:nvSpPr>
        <p:spPr>
          <a:xfrm>
            <a:off x="6579730" y="3695646"/>
            <a:ext cx="1877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Y 1981-2000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Global citizen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Balance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Diversity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Community/connections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4392660-F5DC-41D8-AACE-0388E5CA808D}"/>
              </a:ext>
            </a:extLst>
          </p:cNvPr>
          <p:cNvSpPr txBox="1"/>
          <p:nvPr/>
        </p:nvSpPr>
        <p:spPr>
          <a:xfrm>
            <a:off x="-43392" y="6598365"/>
            <a:ext cx="1933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https://www.anneloehr.com/</a:t>
            </a:r>
            <a:endParaRPr lang="en-US" sz="1000" dirty="0"/>
          </a:p>
        </p:txBody>
      </p:sp>
      <p:pic>
        <p:nvPicPr>
          <p:cNvPr id="11" name="Picture 4" descr="Image result for gen x">
            <a:extLst>
              <a:ext uri="{FF2B5EF4-FFF2-40B4-BE49-F238E27FC236}">
                <a16:creationId xmlns:a16="http://schemas.microsoft.com/office/drawing/2014/main" xmlns="" id="{72D1B764-10E5-4A80-94EE-3E182BC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40" y="1544926"/>
            <a:ext cx="2085777" cy="139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gen y photo">
            <a:extLst>
              <a:ext uri="{FF2B5EF4-FFF2-40B4-BE49-F238E27FC236}">
                <a16:creationId xmlns:a16="http://schemas.microsoft.com/office/drawing/2014/main" xmlns="" id="{640A746D-77F9-4A28-80D8-B7384F75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9" y="1736405"/>
            <a:ext cx="2344428" cy="10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966B698E-0511-419F-A514-5CADF337C5C9}"/>
              </a:ext>
            </a:extLst>
          </p:cNvPr>
          <p:cNvSpPr/>
          <p:nvPr/>
        </p:nvSpPr>
        <p:spPr>
          <a:xfrm>
            <a:off x="240631" y="5753850"/>
            <a:ext cx="8725774" cy="5555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389697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xmlns="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xmlns="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“Thank you, next.”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 smtClean="0"/>
              <a:t>“</a:t>
            </a:r>
            <a:r>
              <a:rPr lang="en-US" dirty="0"/>
              <a:t>Woke”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“Cray”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“Gucci”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“Squad goal”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“Bible…”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“Adulting”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Turnt</a:t>
            </a:r>
            <a:r>
              <a:rPr lang="en-US" dirty="0"/>
              <a:t>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Hundo</a:t>
            </a:r>
            <a:r>
              <a:rPr lang="en-US" dirty="0"/>
              <a:t> P”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“Trill”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“TFW”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144289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xmlns="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xmlns="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“Thank you, next.” </a:t>
            </a:r>
            <a:r>
              <a:rPr lang="en-US" dirty="0"/>
              <a:t>– moving on with positive connotation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“Woke” </a:t>
            </a:r>
            <a:r>
              <a:rPr lang="en-US" dirty="0"/>
              <a:t>- The more woke one is, the more sympathetic &amp; knowledgeable one is about a topic or type of person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“Cray” </a:t>
            </a:r>
            <a:r>
              <a:rPr lang="en-US" dirty="0"/>
              <a:t>- crazy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“Gucci” </a:t>
            </a:r>
            <a:r>
              <a:rPr lang="en-US" dirty="0"/>
              <a:t>– fine, good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“Squad goal” </a:t>
            </a:r>
            <a:r>
              <a:rPr lang="en-US" dirty="0"/>
              <a:t>– friend group behavior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“Bible…” </a:t>
            </a:r>
            <a:r>
              <a:rPr lang="en-US" dirty="0"/>
              <a:t>- what follows is TRUTH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“Adulting” </a:t>
            </a:r>
            <a:r>
              <a:rPr lang="en-US" dirty="0"/>
              <a:t>– activities associated with growing up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dirty="0" err="1">
                <a:solidFill>
                  <a:schemeClr val="accent1"/>
                </a:solidFill>
              </a:rPr>
              <a:t>Turnt</a:t>
            </a:r>
            <a:r>
              <a:rPr lang="en-US" dirty="0">
                <a:solidFill>
                  <a:schemeClr val="accent1"/>
                </a:solidFill>
              </a:rPr>
              <a:t>” </a:t>
            </a:r>
            <a:r>
              <a:rPr lang="en-US" dirty="0"/>
              <a:t>– “turned up” i.e. really excited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>
                <a:solidFill>
                  <a:schemeClr val="accent1"/>
                </a:solidFill>
              </a:rPr>
              <a:t>Hundo</a:t>
            </a:r>
            <a:r>
              <a:rPr lang="en-US" dirty="0">
                <a:solidFill>
                  <a:schemeClr val="accent1"/>
                </a:solidFill>
              </a:rPr>
              <a:t> P” </a:t>
            </a:r>
            <a:r>
              <a:rPr lang="en-US" dirty="0"/>
              <a:t>– agree “100%”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“Trill” </a:t>
            </a:r>
            <a:r>
              <a:rPr lang="en-US" dirty="0"/>
              <a:t>– True &amp; Real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“TFW” </a:t>
            </a:r>
            <a:r>
              <a:rPr lang="en-US" dirty="0"/>
              <a:t>– “That Feeling When” to describe an emotion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2406414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26A9A5E-2396-4CE0-B35A-0C624C5B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FAAE4AE-6303-47F1-A81C-1B534E66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Audience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C803535-2EC7-4A17-BF87-B2D98521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1C350C-BFAC-4ED0-9705-CB3AE1EC2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56410CF-D663-4D5F-AE12-1A19368D3724}"/>
              </a:ext>
            </a:extLst>
          </p:cNvPr>
          <p:cNvSpPr/>
          <p:nvPr/>
        </p:nvSpPr>
        <p:spPr>
          <a:xfrm>
            <a:off x="177257" y="5832601"/>
            <a:ext cx="8866982" cy="243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 we all context switch based on who were are speaking too.</a:t>
            </a:r>
          </a:p>
        </p:txBody>
      </p:sp>
      <p:pic>
        <p:nvPicPr>
          <p:cNvPr id="7" name="Picture 4" descr="Image result for speaking to parent">
            <a:extLst>
              <a:ext uri="{FF2B5EF4-FFF2-40B4-BE49-F238E27FC236}">
                <a16:creationId xmlns:a16="http://schemas.microsoft.com/office/drawing/2014/main" xmlns="" id="{67B464C1-7B4D-42D5-883E-2183F28E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7" y="2478112"/>
            <a:ext cx="2279605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4A637C3-FAB9-48C0-ABEB-56B8DE68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66" y="2478111"/>
            <a:ext cx="1766921" cy="1270595"/>
          </a:xfrm>
          <a:prstGeom prst="rect">
            <a:avLst/>
          </a:prstGeom>
        </p:spPr>
      </p:pic>
      <p:pic>
        <p:nvPicPr>
          <p:cNvPr id="9" name="Picture 8" descr="Image result for speaking to old parent">
            <a:extLst>
              <a:ext uri="{FF2B5EF4-FFF2-40B4-BE49-F238E27FC236}">
                <a16:creationId xmlns:a16="http://schemas.microsoft.com/office/drawing/2014/main" xmlns="" id="{E07500E2-706B-436E-95FA-FC82A29C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71" y="2460101"/>
            <a:ext cx="1949483" cy="12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speaking to old parent">
            <a:extLst>
              <a:ext uri="{FF2B5EF4-FFF2-40B4-BE49-F238E27FC236}">
                <a16:creationId xmlns:a16="http://schemas.microsoft.com/office/drawing/2014/main" xmlns="" id="{3E2389F4-E5AC-454B-A935-770BDDF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47" y="2478111"/>
            <a:ext cx="1727434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5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r>
              <a:rPr lang="en-US" i="1" dirty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744310"/>
              </p:ext>
            </p:extLst>
          </p:nvPr>
        </p:nvGraphicFramePr>
        <p:xfrm>
          <a:off x="252248" y="1111250"/>
          <a:ext cx="8560675" cy="50882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 - June 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qdap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Lemmatization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7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Twitter Profanity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Twitter demographics skew young and as a result have profanity that appear in the examples.  “Keyboard Courage” is rampant.</a:t>
            </a:r>
          </a:p>
          <a:p>
            <a:r>
              <a:rPr lang="en-US" sz="2800" b="1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It’s the easiest place to get a lot of messy text fast, if it is offensive feel free to talk to me and I will work to get you other texts for use on your own.  No offense is intended.</a:t>
            </a:r>
          </a:p>
          <a:p>
            <a:pPr marL="0" indent="0">
              <a:buFont typeface="Arial"/>
              <a:buNone/>
            </a:pPr>
            <a:endParaRPr lang="en-US" sz="2800" dirty="0">
              <a:solidFill>
                <a:prstClr val="black"/>
              </a:solidFill>
              <a:latin typeface="+mj-lt"/>
              <a:cs typeface="Arial Unicode MS" panose="020B0604020202020204" pitchFamily="34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581325" y="3881549"/>
            <a:ext cx="3981350" cy="1954320"/>
            <a:chOff x="1969548" y="3881549"/>
            <a:chExt cx="3981350" cy="195432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548" y="4794863"/>
              <a:ext cx="1280448" cy="1041006"/>
            </a:xfrm>
            <a:prstGeom prst="rect">
              <a:avLst/>
            </a:prstGeom>
          </p:spPr>
        </p:pic>
        <p:sp>
          <p:nvSpPr>
            <p:cNvPr id="12" name="Oval Callout 11"/>
            <p:cNvSpPr/>
            <p:nvPr/>
          </p:nvSpPr>
          <p:spPr>
            <a:xfrm>
              <a:off x="3933123" y="3881549"/>
              <a:ext cx="2017775" cy="819324"/>
            </a:xfrm>
            <a:prstGeom prst="wedgeEllipseCallout">
              <a:avLst>
                <a:gd name="adj1" fmla="val -77686"/>
                <a:gd name="adj2" fmla="val 70000"/>
              </a:avLst>
            </a:prstGeom>
            <a:solidFill>
              <a:srgbClr val="BA2D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rPr>
                <a:t>#%@*!!!</a:t>
              </a:r>
            </a:p>
          </p:txBody>
        </p:sp>
      </p:grp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27775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xmlns="" id="{7CF42E13-F741-47C0-ABF2-930A6A838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1296785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Basic String Searching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84734" y="1285610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7126" y="1443275"/>
            <a:ext cx="8426834" cy="805489"/>
            <a:chOff x="397126" y="881880"/>
            <a:chExt cx="5855599" cy="805489"/>
          </a:xfrm>
        </p:grpSpPr>
        <p:sp>
          <p:nvSpPr>
            <p:cNvPr id="8" name="Rectangle 7"/>
            <p:cNvSpPr/>
            <p:nvPr/>
          </p:nvSpPr>
          <p:spPr>
            <a:xfrm>
              <a:off x="473842" y="1337464"/>
              <a:ext cx="5778883" cy="3499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grepl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(“pattern”, searchable object, </a:t>
              </a:r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ignore.case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=TRUE)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7126" y="881880"/>
              <a:ext cx="5357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grepl</a:t>
              </a: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returns a vector of T/F if the pattern is present at least once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5650" y="3005334"/>
            <a:ext cx="8418310" cy="814012"/>
            <a:chOff x="405650" y="3096057"/>
            <a:chExt cx="5847075" cy="814012"/>
          </a:xfrm>
        </p:grpSpPr>
        <p:sp>
          <p:nvSpPr>
            <p:cNvPr id="11" name="Rectangle 10"/>
            <p:cNvSpPr/>
            <p:nvPr/>
          </p:nvSpPr>
          <p:spPr>
            <a:xfrm>
              <a:off x="473842" y="3593769"/>
              <a:ext cx="5778883" cy="3163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grep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(“pattern”, searchable object, </a:t>
              </a:r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ignore.case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=TRUE)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5650" y="3096057"/>
              <a:ext cx="4660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grep</a:t>
              </a: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returns the position of the pattern in the document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31222" y="116434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R Unix Commands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174" y="4419586"/>
            <a:ext cx="28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“library(</a:t>
            </a:r>
            <a:r>
              <a:rPr lang="en-US" sz="1800" u="sng" kern="1200" dirty="0" err="1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stringi</a:t>
            </a:r>
            <a:r>
              <a:rPr lang="en-US" sz="1800" u="sng" kern="1200" dirty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)” Functions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05650" y="4729257"/>
            <a:ext cx="8311630" cy="805489"/>
            <a:chOff x="405650" y="2078856"/>
            <a:chExt cx="5847075" cy="805489"/>
          </a:xfrm>
        </p:grpSpPr>
        <p:sp>
          <p:nvSpPr>
            <p:cNvPr id="16" name="Rectangle 15"/>
            <p:cNvSpPr/>
            <p:nvPr/>
          </p:nvSpPr>
          <p:spPr>
            <a:xfrm>
              <a:off x="473842" y="2546727"/>
              <a:ext cx="5778883" cy="33761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stri_count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(searchable object, fixed=“pattern”)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5650" y="2078856"/>
              <a:ext cx="46217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stri_count</a:t>
              </a: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counts the number of patterns in a document</a:t>
              </a:r>
            </a:p>
          </p:txBody>
        </p:sp>
      </p:grpSp>
      <p:pic>
        <p:nvPicPr>
          <p:cNvPr id="18" name="Picture 17" descr="Screen Shot 2015-05-26 at 9.25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2248764"/>
            <a:ext cx="8229600" cy="417524"/>
          </a:xfrm>
          <a:prstGeom prst="rect">
            <a:avLst/>
          </a:prstGeom>
        </p:spPr>
      </p:pic>
      <p:pic>
        <p:nvPicPr>
          <p:cNvPr id="19" name="Picture 18" descr="Screen Shot 2015-05-26 at 9.27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3808176"/>
            <a:ext cx="3213100" cy="203200"/>
          </a:xfrm>
          <a:prstGeom prst="rect">
            <a:avLst/>
          </a:prstGeom>
        </p:spPr>
      </p:pic>
      <p:pic>
        <p:nvPicPr>
          <p:cNvPr id="20" name="Picture 19" descr="Screen Shot 2015-05-26 at 9.28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5638786"/>
            <a:ext cx="8229600" cy="361040"/>
          </a:xfrm>
          <a:prstGeom prst="rect">
            <a:avLst/>
          </a:prstGeom>
        </p:spPr>
      </p:pic>
      <p:sp>
        <p:nvSpPr>
          <p:cNvPr id="21" name="Footer Placeholder 5">
            <a:extLst>
              <a:ext uri="{FF2B5EF4-FFF2-40B4-BE49-F238E27FC236}">
                <a16:creationId xmlns:a16="http://schemas.microsoft.com/office/drawing/2014/main" xmlns="" id="{695F3418-3960-4323-9F9F-D885ACE3F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4174903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18234"/>
            <a:ext cx="7886700" cy="591477"/>
          </a:xfrm>
        </p:spPr>
        <p:txBody>
          <a:bodyPr/>
          <a:lstStyle/>
          <a:p>
            <a:r>
              <a:rPr lang="en-US" dirty="0" smtClean="0"/>
              <a:t>Coffee!!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xmlns="" id="{6949CF44-33B9-4197-A954-AA48AD0D1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</a:t>
            </a:r>
            <a:r>
              <a:rPr lang="en-US" dirty="0" smtClean="0">
                <a:solidFill>
                  <a:schemeClr val="bg1"/>
                </a:solidFill>
              </a:rPr>
              <a:t>Start working with strings and related functions.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dirty="0" err="1" smtClean="0"/>
              <a:t>C_String_Search_Manipulation</a:t>
            </a:r>
            <a:endParaRPr lang="en-US" dirty="0"/>
          </a:p>
        </p:txBody>
      </p:sp>
      <p:pic>
        <p:nvPicPr>
          <p:cNvPr id="1026" name="Picture 2" descr="Image result for coffe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229" y="1810351"/>
            <a:ext cx="3265542" cy="326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151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misspelling?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2050" name="Picture 2" descr="Image result for misspelling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31" y="1261241"/>
            <a:ext cx="3570500" cy="447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76952" y="2522483"/>
            <a:ext cx="3334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Prevalent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Painful to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Channel specific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3272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 to deal with misspelling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06" y="1371601"/>
            <a:ext cx="4145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qdap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check_spelling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check_spelling_interactive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</p:txBody>
      </p:sp>
      <p:sp>
        <p:nvSpPr>
          <p:cNvPr id="7" name="TextBox 6"/>
          <p:cNvSpPr txBox="1"/>
          <p:nvPr/>
        </p:nvSpPr>
        <p:spPr>
          <a:xfrm rot="19512593">
            <a:off x="4855780" y="2002221"/>
            <a:ext cx="232057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Crashes </a:t>
            </a:r>
            <a:r>
              <a:rPr lang="en-US" dirty="0" err="1" smtClean="0"/>
              <a:t>Rstudio.cloud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6484" y="3499945"/>
            <a:ext cx="86237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Separate the words from a string into </a:t>
            </a:r>
            <a:r>
              <a:rPr lang="en-US" dirty="0" smtClean="0"/>
              <a:t>individual terms.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Look </a:t>
            </a:r>
            <a:r>
              <a:rPr lang="en-US" dirty="0"/>
              <a:t>those words up in a dictionary to find words not recognized/found (considered possibly misspelled</a:t>
            </a:r>
            <a:r>
              <a:rPr lang="en-US" dirty="0" smtClean="0"/>
              <a:t>).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These </a:t>
            </a:r>
            <a:r>
              <a:rPr lang="en-US" dirty="0"/>
              <a:t>misses (possible misspellings) will be what is looked up for suggested </a:t>
            </a:r>
            <a:r>
              <a:rPr lang="en-US" dirty="0" smtClean="0"/>
              <a:t>replacements and top “n” terms returns. It uses “string distance” the number of characters needed to change the unknown into the known word in the dictionary.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319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 to deal with misspelling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06" y="1371601"/>
            <a:ext cx="58833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#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https://hunspell.github.io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hunspell_check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hunspell_suggest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hunspell_analyze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</p:txBody>
      </p:sp>
      <p:sp>
        <p:nvSpPr>
          <p:cNvPr id="7" name="TextBox 6"/>
          <p:cNvSpPr txBox="1"/>
          <p:nvPr/>
        </p:nvSpPr>
        <p:spPr>
          <a:xfrm rot="19512593">
            <a:off x="6471151" y="1923393"/>
            <a:ext cx="151772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Clunky to use!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6484" y="3499945"/>
            <a:ext cx="862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Check the terms (doesn’t always catch the terms as well as </a:t>
            </a:r>
            <a:r>
              <a:rPr lang="en-US" dirty="0" err="1" smtClean="0"/>
              <a:t>qdap</a:t>
            </a:r>
            <a:r>
              <a:rPr lang="en-US" dirty="0" smtClean="0"/>
              <a:t> in my </a:t>
            </a:r>
            <a:r>
              <a:rPr lang="en-US" dirty="0" err="1" smtClean="0"/>
              <a:t>exp</a:t>
            </a:r>
            <a:r>
              <a:rPr lang="en-US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the suggestions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No way to get suggestions easily corrected and inserted!</a:t>
            </a:r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Same spelling engine used for Chrome/Firefox etc.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038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 to deal with misspelling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606" y="1371601"/>
            <a:ext cx="2879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Library(spelling)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hunspell_check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hunspell_suggest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hunspell_analyze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</p:txBody>
      </p:sp>
      <p:sp>
        <p:nvSpPr>
          <p:cNvPr id="7" name="TextBox 6"/>
          <p:cNvSpPr txBox="1"/>
          <p:nvPr/>
        </p:nvSpPr>
        <p:spPr>
          <a:xfrm rot="19512593">
            <a:off x="5125326" y="1792441"/>
            <a:ext cx="275328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We will use in this course but </a:t>
            </a:r>
            <a:r>
              <a:rPr lang="en-US" dirty="0" err="1" smtClean="0"/>
              <a:t>pg</a:t>
            </a:r>
            <a:r>
              <a:rPr lang="en-US" dirty="0" smtClean="0"/>
              <a:t> 45 of the book has the </a:t>
            </a:r>
            <a:r>
              <a:rPr lang="en-US" dirty="0" err="1" smtClean="0"/>
              <a:t>qdap</a:t>
            </a:r>
            <a:r>
              <a:rPr lang="en-US" dirty="0" smtClean="0"/>
              <a:t> option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8015" y="3121573"/>
            <a:ext cx="86237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Check the terms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the suggestions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Organize the suggestions into a lexicon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 a global substitution (</a:t>
            </a:r>
            <a:r>
              <a:rPr lang="en-US" dirty="0" err="1" smtClean="0"/>
              <a:t>gsub</a:t>
            </a:r>
            <a:r>
              <a:rPr lang="en-US" dirty="0" smtClean="0"/>
              <a:t>) to correct identified </a:t>
            </a:r>
            <a:r>
              <a:rPr lang="en-US" dirty="0" err="1" smtClean="0"/>
              <a:t>mispellings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455587"/>
            <a:ext cx="8686800" cy="472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Still uses the benefit of </a:t>
            </a:r>
            <a:r>
              <a:rPr lang="en-US" dirty="0" err="1" smtClean="0">
                <a:solidFill>
                  <a:schemeClr val="bg1"/>
                </a:solidFill>
              </a:rPr>
              <a:t>hunspell</a:t>
            </a:r>
            <a:r>
              <a:rPr lang="en-US" dirty="0" smtClean="0">
                <a:solidFill>
                  <a:schemeClr val="bg1"/>
                </a:solidFill>
              </a:rPr>
              <a:t> but is easier to interact with.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354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18234"/>
            <a:ext cx="7886700" cy="591477"/>
          </a:xfrm>
        </p:spPr>
        <p:txBody>
          <a:bodyPr/>
          <a:lstStyle/>
          <a:p>
            <a:r>
              <a:rPr lang="en-US" dirty="0" smtClean="0"/>
              <a:t>Too much coffee!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xmlns="" id="{6949CF44-33B9-4197-A954-AA48AD0D1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</a:t>
            </a:r>
            <a:r>
              <a:rPr lang="en-US" dirty="0" smtClean="0">
                <a:solidFill>
                  <a:schemeClr val="bg1"/>
                </a:solidFill>
              </a:rPr>
              <a:t>Identify and correct misspelled words in a text vector.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dirty="0" err="1" smtClean="0"/>
              <a:t>D_spellCheck_examples.R</a:t>
            </a:r>
            <a:endParaRPr lang="en-US" dirty="0"/>
          </a:p>
        </p:txBody>
      </p:sp>
      <p:pic>
        <p:nvPicPr>
          <p:cNvPr id="5122" name="Picture 2" descr="Image result for too much coffe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278" y="1725097"/>
            <a:ext cx="2131444" cy="353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135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r>
              <a:rPr lang="en-US" i="1" dirty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7952337"/>
              </p:ext>
            </p:extLst>
          </p:nvPr>
        </p:nvGraphicFramePr>
        <p:xfrm>
          <a:off x="252248" y="1111250"/>
          <a:ext cx="8560675" cy="50882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 - June 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qdap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Lemmatization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5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Chapt1 Text Mining Workflow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2266475" y="1025394"/>
            <a:ext cx="4111773" cy="5235760"/>
          </a:xfrm>
          <a:prstGeom prst="rect">
            <a:avLst/>
          </a:prstGeom>
        </p:spPr>
      </p:pic>
      <p:pic>
        <p:nvPicPr>
          <p:cNvPr id="7" name="Picture 6" descr="Chapt1 Text Mining Workflow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02"/>
          <a:stretch/>
        </p:blipFill>
        <p:spPr>
          <a:xfrm>
            <a:off x="6019620" y="907300"/>
            <a:ext cx="815619" cy="523576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xmlns="" id="{AAE624F4-3542-452F-9780-DCF4116EC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142087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423C706-9DC2-4405-B038-604B9CF10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068D65D-29D0-454A-9866-32F9C17E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Mo’ Packages Mo’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CAE311E-E01E-4095-AED6-51645E2C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94CC82-0F6D-4432-9EE6-C322FDFAC2B7}"/>
              </a:ext>
            </a:extLst>
          </p:cNvPr>
          <p:cNvSpPr txBox="1"/>
          <p:nvPr/>
        </p:nvSpPr>
        <p:spPr>
          <a:xfrm>
            <a:off x="304804" y="2038293"/>
            <a:ext cx="357020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install.packages</a:t>
            </a:r>
            <a:r>
              <a:rPr lang="en-US" sz="2000" dirty="0">
                <a:latin typeface="Consolas" panose="020B0609020204030204" pitchFamily="49" charset="0"/>
              </a:rPr>
              <a:t>(“</a:t>
            </a:r>
            <a:r>
              <a:rPr lang="en-US" sz="2000" dirty="0" err="1">
                <a:latin typeface="Consolas" panose="020B0609020204030204" pitchFamily="49" charset="0"/>
              </a:rPr>
              <a:t>qdap</a:t>
            </a:r>
            <a:r>
              <a:rPr lang="en-US" sz="2000" dirty="0">
                <a:latin typeface="Consolas" panose="020B0609020204030204" pitchFamily="49" charset="0"/>
              </a:rPr>
              <a:t>”)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xmlns="" id="{AEC28B32-EB27-429B-BB34-0AE0B5E26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C96309C-F9F7-449D-A274-75B4F7585B08}"/>
              </a:ext>
            </a:extLst>
          </p:cNvPr>
          <p:cNvSpPr txBox="1"/>
          <p:nvPr/>
        </p:nvSpPr>
        <p:spPr>
          <a:xfrm>
            <a:off x="304805" y="2438403"/>
            <a:ext cx="357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QDAP requires JAVA…so if you don’t have Java it won’t install.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DBE22E4-1799-40B7-9788-C8D999FDF549}"/>
              </a:ext>
            </a:extLst>
          </p:cNvPr>
          <p:cNvSpPr txBox="1"/>
          <p:nvPr/>
        </p:nvSpPr>
        <p:spPr>
          <a:xfrm>
            <a:off x="304804" y="4784182"/>
            <a:ext cx="4134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Tidytext</a:t>
            </a:r>
            <a:r>
              <a:rPr lang="en-US" dirty="0"/>
              <a:t> is a “</a:t>
            </a:r>
            <a:r>
              <a:rPr lang="en-US" dirty="0" err="1"/>
              <a:t>tidyverse</a:t>
            </a:r>
            <a:r>
              <a:rPr lang="en-US" dirty="0"/>
              <a:t>” package, works in </a:t>
            </a:r>
            <a:r>
              <a:rPr lang="en-US" dirty="0" err="1"/>
              <a:t>tibbles</a:t>
            </a:r>
            <a:r>
              <a:rPr lang="en-US" dirty="0"/>
              <a:t> and with “%&gt;%” so it’s a bit </a:t>
            </a:r>
            <a:r>
              <a:rPr lang="en-US" dirty="0" smtClean="0"/>
              <a:t>confusing for new R programmers.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3C115AA-7BFE-4A44-BD88-51D81201FE1C}"/>
              </a:ext>
            </a:extLst>
          </p:cNvPr>
          <p:cNvSpPr txBox="1"/>
          <p:nvPr/>
        </p:nvSpPr>
        <p:spPr>
          <a:xfrm>
            <a:off x="304804" y="4384072"/>
            <a:ext cx="4134465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install.packages</a:t>
            </a:r>
            <a:r>
              <a:rPr lang="en-US" sz="2000" dirty="0">
                <a:latin typeface="Consolas" panose="020B0609020204030204" pitchFamily="49" charset="0"/>
              </a:rPr>
              <a:t>(“</a:t>
            </a:r>
            <a:r>
              <a:rPr lang="en-US" sz="2000" dirty="0" err="1">
                <a:latin typeface="Consolas" panose="020B0609020204030204" pitchFamily="49" charset="0"/>
              </a:rPr>
              <a:t>tidytext</a:t>
            </a:r>
            <a:r>
              <a:rPr lang="en-US" sz="2000" dirty="0">
                <a:latin typeface="Consolas" panose="020B0609020204030204" pitchFamily="49" charset="0"/>
              </a:rPr>
              <a:t>”)</a:t>
            </a:r>
          </a:p>
        </p:txBody>
      </p:sp>
      <p:pic>
        <p:nvPicPr>
          <p:cNvPr id="1026" name="Picture 2" descr="Image result for installation problem meme java">
            <a:extLst>
              <a:ext uri="{FF2B5EF4-FFF2-40B4-BE49-F238E27FC236}">
                <a16:creationId xmlns:a16="http://schemas.microsoft.com/office/drawing/2014/main" xmlns="" id="{298EE642-0DA7-4DE1-940C-D40331EAC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840" y="1862960"/>
            <a:ext cx="3333470" cy="252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359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for Cleaning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43038" y="3989900"/>
            <a:ext cx="506870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articles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1053" y="3765264"/>
            <a:ext cx="435476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33358" y="4053940"/>
            <a:ext cx="52931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reviews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20166" y="2812253"/>
            <a:ext cx="1493520" cy="1706896"/>
            <a:chOff x="472107" y="1985837"/>
            <a:chExt cx="1493520" cy="1706896"/>
          </a:xfrm>
        </p:grpSpPr>
        <p:sp>
          <p:nvSpPr>
            <p:cNvPr id="13" name="Chevron 12"/>
            <p:cNvSpPr/>
            <p:nvPr/>
          </p:nvSpPr>
          <p:spPr>
            <a:xfrm>
              <a:off x="472107" y="1985837"/>
              <a:ext cx="894080" cy="1706896"/>
            </a:xfrm>
            <a:prstGeom prst="chevron">
              <a:avLst>
                <a:gd name="adj" fmla="val 62310"/>
              </a:avLst>
            </a:prstGeom>
            <a:solidFill>
              <a:srgbClr val="CCC1DA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Chevron 13"/>
            <p:cNvSpPr/>
            <p:nvPr/>
          </p:nvSpPr>
          <p:spPr>
            <a:xfrm>
              <a:off x="1071547" y="1985837"/>
              <a:ext cx="894080" cy="1706896"/>
            </a:xfrm>
            <a:prstGeom prst="chevron">
              <a:avLst>
                <a:gd name="adj" fmla="val 62310"/>
              </a:avLst>
            </a:prstGeom>
            <a:solidFill>
              <a:srgbClr val="CCC1DA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15" name="Picture 14" descr="Rlogo-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06" y="2373562"/>
              <a:ext cx="1205351" cy="91440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3396472" y="1266745"/>
            <a:ext cx="4122706" cy="1200329"/>
            <a:chOff x="3169647" y="752374"/>
            <a:chExt cx="4122706" cy="1200329"/>
          </a:xfrm>
        </p:grpSpPr>
        <p:sp>
          <p:nvSpPr>
            <p:cNvPr id="17" name="TextBox 16"/>
            <p:cNvSpPr txBox="1"/>
            <p:nvPr/>
          </p:nvSpPr>
          <p:spPr>
            <a:xfrm>
              <a:off x="3373473" y="752374"/>
              <a:ext cx="39188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Tomorrow I’m going to have a nice glass of Chardonnay and wind down with a good book in the corner of the county :-)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647" y="860461"/>
              <a:ext cx="274246" cy="22296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3606863" y="2650812"/>
            <a:ext cx="3701924" cy="2292663"/>
            <a:chOff x="3770719" y="1952703"/>
            <a:chExt cx="2443298" cy="1515429"/>
          </a:xfrm>
        </p:grpSpPr>
        <p:sp>
          <p:nvSpPr>
            <p:cNvPr id="20" name="Down Arrow 19"/>
            <p:cNvSpPr/>
            <p:nvPr/>
          </p:nvSpPr>
          <p:spPr>
            <a:xfrm>
              <a:off x="4764720" y="1952703"/>
              <a:ext cx="415220" cy="1515429"/>
            </a:xfrm>
            <a:prstGeom prst="downArrow">
              <a:avLst/>
            </a:prstGeom>
            <a:solidFill>
              <a:srgbClr val="A6A6A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70719" y="2125642"/>
              <a:ext cx="2443298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Punctuation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extra white space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Numbers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Make Lower Case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“stop” words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396472" y="4989331"/>
            <a:ext cx="4122706" cy="923330"/>
            <a:chOff x="3169647" y="752374"/>
            <a:chExt cx="4122706" cy="923330"/>
          </a:xfrm>
        </p:grpSpPr>
        <p:sp>
          <p:nvSpPr>
            <p:cNvPr id="23" name="TextBox 22"/>
            <p:cNvSpPr txBox="1"/>
            <p:nvPr/>
          </p:nvSpPr>
          <p:spPr>
            <a:xfrm>
              <a:off x="3373473" y="752374"/>
              <a:ext cx="39188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tomorrow going nice glass chardonnay wind down good book corner county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647" y="860461"/>
              <a:ext cx="274246" cy="222963"/>
            </a:xfrm>
            <a:prstGeom prst="rect">
              <a:avLst/>
            </a:prstGeom>
          </p:spPr>
        </p:pic>
      </p:grp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xmlns="" id="{8279A3C4-4FE8-46C3-9F6D-C09A2A21B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1761335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of Words Text Mining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49382" y="2245672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1671" y="1795463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587766" y="2222938"/>
            <a:ext cx="0" cy="362606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82357" y="2853558"/>
            <a:ext cx="42093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Text Changes: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Capitalization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Coffee = coffee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Punctuation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hot. </a:t>
            </a:r>
            <a:r>
              <a:rPr lang="en-US" dirty="0" smtClean="0"/>
              <a:t>= </a:t>
            </a:r>
            <a:r>
              <a:rPr lang="en-US" dirty="0" smtClean="0"/>
              <a:t>shot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Numbers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One = 1 </a:t>
            </a:r>
            <a:r>
              <a:rPr lang="en-US" i="1" dirty="0" smtClean="0"/>
              <a:t>or removed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Stopwords</a:t>
            </a:r>
            <a:endParaRPr lang="en-US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Remove non-informative terms </a:t>
            </a:r>
            <a:r>
              <a:rPr lang="en-US" dirty="0" err="1" smtClean="0"/>
              <a:t>ie</a:t>
            </a:r>
            <a:r>
              <a:rPr lang="en-US" dirty="0" smtClean="0"/>
              <a:t> “and” “the”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663464" y="1805973"/>
            <a:ext cx="4243387" cy="8583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Information is extracted based on frequency or weighting</a:t>
            </a:r>
            <a:r>
              <a:rPr lang="en-US" dirty="0" smtClean="0"/>
              <a:t>.  Steps are taken to aid aggregation.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203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TM Functions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7125" y="1159404"/>
            <a:ext cx="8122509" cy="805489"/>
            <a:chOff x="397125" y="881880"/>
            <a:chExt cx="8122509" cy="805489"/>
          </a:xfrm>
        </p:grpSpPr>
        <p:sp>
          <p:nvSpPr>
            <p:cNvPr id="9" name="TextBox 8"/>
            <p:cNvSpPr txBox="1"/>
            <p:nvPr/>
          </p:nvSpPr>
          <p:spPr>
            <a:xfrm>
              <a:off x="397125" y="881880"/>
              <a:ext cx="6317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dirty="0" err="1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VCorpus</a:t>
              </a:r>
              <a:r>
                <a:rPr lang="en-US" sz="1600" dirty="0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creates a corpus held in memory.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3842" y="1155940"/>
              <a:ext cx="8045792" cy="5314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24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VCorpus</a:t>
              </a:r>
              <a:r>
                <a:rPr lang="en-US" sz="2400" kern="12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(source)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9104" y="5565227"/>
            <a:ext cx="8045792" cy="42566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600" u="sng" kern="1200" dirty="0">
                <a:solidFill>
                  <a:schemeClr val="bg1"/>
                </a:solidFill>
                <a:latin typeface="+mj-lt"/>
                <a:cs typeface="Arial Unicode MS" panose="020B0604020202020204" pitchFamily="34" charset="-128"/>
              </a:rPr>
              <a:t>Corpus</a:t>
            </a:r>
            <a:r>
              <a:rPr lang="en-US" sz="1600" kern="1200" dirty="0">
                <a:solidFill>
                  <a:schemeClr val="bg1"/>
                </a:solidFill>
                <a:latin typeface="+mj-lt"/>
                <a:cs typeface="Arial Unicode MS" panose="020B0604020202020204" pitchFamily="34" charset="-128"/>
              </a:rPr>
              <a:t>- A collection of documents that analysis will be based on</a:t>
            </a:r>
            <a:r>
              <a:rPr lang="en-US" sz="1600" kern="1200" dirty="0" smtClean="0">
                <a:solidFill>
                  <a:schemeClr val="bg1"/>
                </a:solidFill>
                <a:latin typeface="+mj-lt"/>
                <a:cs typeface="Arial Unicode MS" panose="020B0604020202020204" pitchFamily="34" charset="-128"/>
              </a:rPr>
              <a:t>.</a:t>
            </a:r>
            <a:endParaRPr lang="en-US" sz="1600" kern="1200" dirty="0">
              <a:solidFill>
                <a:schemeClr val="bg1"/>
              </a:solidFill>
              <a:latin typeface="+mj-lt"/>
              <a:cs typeface="Arial Unicode MS" panose="020B0604020202020204" pitchFamily="34" charset="-128"/>
            </a:endParaRPr>
          </a:p>
        </p:txBody>
      </p:sp>
      <p:sp>
        <p:nvSpPr>
          <p:cNvPr id="23" name="Date Placeholder 1">
            <a:extLst>
              <a:ext uri="{FF2B5EF4-FFF2-40B4-BE49-F238E27FC236}">
                <a16:creationId xmlns:a16="http://schemas.microsoft.com/office/drawing/2014/main" xmlns="" id="{71BACCBF-8F89-49EE-A943-FD10B64E0D4F}"/>
              </a:ext>
            </a:extLst>
          </p:cNvPr>
          <p:cNvSpPr txBox="1">
            <a:spLocks/>
          </p:cNvSpPr>
          <p:nvPr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00A58B-DD98-43D0-B791-721480A02982}" type="datetime1">
              <a:rPr lang="en-US" smtClean="0"/>
              <a:pPr/>
              <a:t>6/16/2019</a:t>
            </a:fld>
            <a:endParaRPr lang="en-US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xmlns="" id="{45BFEE4F-2B13-4049-9FF8-6F5FB2CDC1C0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xmlns="" id="{08D36694-2562-4A47-BECE-C2471535260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Kwartler CSCI -96</a:t>
            </a:r>
            <a:endParaRPr lang="en-US" dirty="0"/>
          </a:p>
        </p:txBody>
      </p:sp>
      <p:pic>
        <p:nvPicPr>
          <p:cNvPr id="1026" name="Picture 2" descr="Image result for documen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71" y="3564238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3324" y="2469929"/>
            <a:ext cx="117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Document</a:t>
            </a:r>
            <a:endParaRPr lang="en-US" b="1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3464451" y="246992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Corpus</a:t>
            </a:r>
            <a:endParaRPr lang="en-US" b="1" u="sng" dirty="0"/>
          </a:p>
        </p:txBody>
      </p:sp>
      <p:sp>
        <p:nvSpPr>
          <p:cNvPr id="22" name="TextBox 21"/>
          <p:cNvSpPr txBox="1"/>
          <p:nvPr/>
        </p:nvSpPr>
        <p:spPr>
          <a:xfrm>
            <a:off x="6609161" y="2469929"/>
            <a:ext cx="94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Corpora</a:t>
            </a:r>
            <a:endParaRPr lang="en-US" b="1" u="sng" dirty="0"/>
          </a:p>
        </p:txBody>
      </p:sp>
      <p:grpSp>
        <p:nvGrpSpPr>
          <p:cNvPr id="31" name="Group 30"/>
          <p:cNvGrpSpPr/>
          <p:nvPr/>
        </p:nvGrpSpPr>
        <p:grpSpPr>
          <a:xfrm>
            <a:off x="3011215" y="3312073"/>
            <a:ext cx="1749972" cy="1450427"/>
            <a:chOff x="3011215" y="2948152"/>
            <a:chExt cx="1749972" cy="1450427"/>
          </a:xfrm>
        </p:grpSpPr>
        <p:grpSp>
          <p:nvGrpSpPr>
            <p:cNvPr id="17" name="Group 16"/>
            <p:cNvGrpSpPr/>
            <p:nvPr/>
          </p:nvGrpSpPr>
          <p:grpSpPr>
            <a:xfrm>
              <a:off x="3040118" y="3078216"/>
              <a:ext cx="1692166" cy="1190298"/>
              <a:chOff x="3066941" y="3042744"/>
              <a:chExt cx="1692166" cy="1190298"/>
            </a:xfrm>
          </p:grpSpPr>
          <p:pic>
            <p:nvPicPr>
              <p:cNvPr id="25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6779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6455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ounded Rectangle 14"/>
            <p:cNvSpPr/>
            <p:nvPr/>
          </p:nvSpPr>
          <p:spPr>
            <a:xfrm>
              <a:off x="3011215" y="2948152"/>
              <a:ext cx="1749972" cy="1450427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817477" y="2967858"/>
            <a:ext cx="2523112" cy="2138856"/>
            <a:chOff x="5817477" y="2987565"/>
            <a:chExt cx="2523112" cy="2138856"/>
          </a:xfrm>
        </p:grpSpPr>
        <p:grpSp>
          <p:nvGrpSpPr>
            <p:cNvPr id="34" name="Group 33"/>
            <p:cNvGrpSpPr/>
            <p:nvPr/>
          </p:nvGrpSpPr>
          <p:grpSpPr>
            <a:xfrm>
              <a:off x="5817477" y="2987565"/>
              <a:ext cx="1185670" cy="982717"/>
              <a:chOff x="3011215" y="2948152"/>
              <a:chExt cx="1749972" cy="1450427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3040118" y="3078216"/>
                <a:ext cx="1692166" cy="1190298"/>
                <a:chOff x="3066941" y="3042744"/>
                <a:chExt cx="1692166" cy="1190298"/>
              </a:xfrm>
            </p:grpSpPr>
            <p:pic>
              <p:nvPicPr>
                <p:cNvPr id="37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6941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46779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6455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86293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6617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6" name="Rounded Rectangle 35"/>
              <p:cNvSpPr/>
              <p:nvPr/>
            </p:nvSpPr>
            <p:spPr>
              <a:xfrm>
                <a:off x="3011215" y="2948152"/>
                <a:ext cx="1749972" cy="1450427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7154919" y="2987565"/>
              <a:ext cx="1185670" cy="982717"/>
              <a:chOff x="3011215" y="2948152"/>
              <a:chExt cx="1749972" cy="1450427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3040118" y="3078216"/>
                <a:ext cx="1692166" cy="1190298"/>
                <a:chOff x="3066941" y="3042744"/>
                <a:chExt cx="1692166" cy="1190298"/>
              </a:xfrm>
            </p:grpSpPr>
            <p:pic>
              <p:nvPicPr>
                <p:cNvPr id="45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6941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46779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6455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86293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6617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4" name="Rounded Rectangle 43"/>
              <p:cNvSpPr/>
              <p:nvPr/>
            </p:nvSpPr>
            <p:spPr>
              <a:xfrm>
                <a:off x="3011215" y="2948152"/>
                <a:ext cx="1749972" cy="1450427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7154919" y="4143704"/>
              <a:ext cx="1185670" cy="982717"/>
              <a:chOff x="3011215" y="2948152"/>
              <a:chExt cx="1749972" cy="1450427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3040118" y="3078216"/>
                <a:ext cx="1692166" cy="1190298"/>
                <a:chOff x="3066941" y="3042744"/>
                <a:chExt cx="1692166" cy="1190298"/>
              </a:xfrm>
            </p:grpSpPr>
            <p:pic>
              <p:nvPicPr>
                <p:cNvPr id="53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6941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46779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6455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86293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6617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2" name="Rounded Rectangle 51"/>
              <p:cNvSpPr/>
              <p:nvPr/>
            </p:nvSpPr>
            <p:spPr>
              <a:xfrm>
                <a:off x="3011215" y="2948152"/>
                <a:ext cx="1749972" cy="1450427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5817477" y="4143704"/>
              <a:ext cx="1185670" cy="982717"/>
              <a:chOff x="3011215" y="2948152"/>
              <a:chExt cx="1749972" cy="1450427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040118" y="3078216"/>
                <a:ext cx="1692166" cy="1190298"/>
                <a:chOff x="3066941" y="3042744"/>
                <a:chExt cx="1692166" cy="1190298"/>
              </a:xfrm>
            </p:grpSpPr>
            <p:pic>
              <p:nvPicPr>
                <p:cNvPr id="61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6941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46779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6455" y="3660228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86293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5" name="Picture 2" descr="Image result for document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6617" y="3042744"/>
                  <a:ext cx="572814" cy="572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0" name="Rounded Rectangle 59"/>
              <p:cNvSpPr/>
              <p:nvPr/>
            </p:nvSpPr>
            <p:spPr>
              <a:xfrm>
                <a:off x="3011215" y="2948152"/>
                <a:ext cx="1749972" cy="1450427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9814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TM Functions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7125" y="1159404"/>
            <a:ext cx="8122509" cy="805489"/>
            <a:chOff x="397125" y="881880"/>
            <a:chExt cx="8122509" cy="805489"/>
          </a:xfrm>
        </p:grpSpPr>
        <p:sp>
          <p:nvSpPr>
            <p:cNvPr id="9" name="TextBox 8"/>
            <p:cNvSpPr txBox="1"/>
            <p:nvPr/>
          </p:nvSpPr>
          <p:spPr>
            <a:xfrm>
              <a:off x="397125" y="881880"/>
              <a:ext cx="6317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dirty="0" err="1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VCorpus</a:t>
              </a:r>
              <a:r>
                <a:rPr lang="en-US" sz="1600" dirty="0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creates a corpus held in memory.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3842" y="1155940"/>
              <a:ext cx="8045792" cy="5314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24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VCorpus</a:t>
              </a:r>
              <a:r>
                <a:rPr lang="en-US" sz="2400" kern="12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(source)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5650" y="1929323"/>
            <a:ext cx="8113984" cy="814012"/>
            <a:chOff x="405650" y="2070333"/>
            <a:chExt cx="8113984" cy="814012"/>
          </a:xfrm>
        </p:grpSpPr>
        <p:sp>
          <p:nvSpPr>
            <p:cNvPr id="11" name="Rectangle 10"/>
            <p:cNvSpPr/>
            <p:nvPr/>
          </p:nvSpPr>
          <p:spPr>
            <a:xfrm>
              <a:off x="473842" y="2352916"/>
              <a:ext cx="8045792" cy="53142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24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tm_map</a:t>
              </a:r>
              <a:r>
                <a:rPr lang="en-US" sz="2400" kern="12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(corpus, function)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5650" y="2070333"/>
              <a:ext cx="4571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 err="1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tm_map</a:t>
              </a:r>
              <a:r>
                <a:rPr lang="en-US" sz="1600" kern="1200" dirty="0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applies the transformations for the cleaning 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2525439" y="3524750"/>
            <a:ext cx="4663637" cy="1143000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removePunctuation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n-US" sz="1400" kern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400" kern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stripWhitespace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n-US" sz="1400" kern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400" kern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removeNumbers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kern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sz="1400" kern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content_transformer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tolower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1400" kern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removeWords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kern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Date Placeholder 1">
            <a:extLst>
              <a:ext uri="{FF2B5EF4-FFF2-40B4-BE49-F238E27FC236}">
                <a16:creationId xmlns:a16="http://schemas.microsoft.com/office/drawing/2014/main" xmlns="" id="{71BACCBF-8F89-49EE-A943-FD10B64E0D4F}"/>
              </a:ext>
            </a:extLst>
          </p:cNvPr>
          <p:cNvSpPr txBox="1">
            <a:spLocks/>
          </p:cNvSpPr>
          <p:nvPr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00A58B-DD98-43D0-B791-721480A02982}" type="datetime1">
              <a:rPr lang="en-US" smtClean="0"/>
              <a:pPr/>
              <a:t>6/16/2019</a:t>
            </a:fld>
            <a:endParaRPr lang="en-US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xmlns="" id="{45BFEE4F-2B13-4049-9FF8-6F5FB2CDC1C0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xmlns="" id="{08D36694-2562-4A47-BECE-C2471535260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Kwartler CSCI -96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36561" y="2942901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Corpus</a:t>
            </a:r>
            <a:endParaRPr lang="en-US" b="1" u="sng" dirty="0"/>
          </a:p>
        </p:txBody>
      </p:sp>
      <p:grpSp>
        <p:nvGrpSpPr>
          <p:cNvPr id="22" name="Group 21"/>
          <p:cNvGrpSpPr/>
          <p:nvPr/>
        </p:nvGrpSpPr>
        <p:grpSpPr>
          <a:xfrm>
            <a:off x="583325" y="3375135"/>
            <a:ext cx="1749972" cy="1450427"/>
            <a:chOff x="3011215" y="2948152"/>
            <a:chExt cx="1749972" cy="1450427"/>
          </a:xfrm>
        </p:grpSpPr>
        <p:grpSp>
          <p:nvGrpSpPr>
            <p:cNvPr id="25" name="Group 24"/>
            <p:cNvGrpSpPr/>
            <p:nvPr/>
          </p:nvGrpSpPr>
          <p:grpSpPr>
            <a:xfrm>
              <a:off x="3040118" y="3078216"/>
              <a:ext cx="1692166" cy="1190298"/>
              <a:chOff x="3066941" y="3042744"/>
              <a:chExt cx="1692166" cy="1190298"/>
            </a:xfrm>
          </p:grpSpPr>
          <p:pic>
            <p:nvPicPr>
              <p:cNvPr id="27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6779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6455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ounded Rectangle 25"/>
            <p:cNvSpPr/>
            <p:nvPr/>
          </p:nvSpPr>
          <p:spPr>
            <a:xfrm>
              <a:off x="3011215" y="2948152"/>
              <a:ext cx="1749972" cy="1450427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01808" y="5423343"/>
            <a:ext cx="8045792" cy="61485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600" b="1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getTransformations</a:t>
            </a:r>
            <a:r>
              <a:rPr lang="en-US" sz="1600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() </a:t>
            </a:r>
            <a:r>
              <a:rPr lang="en-US" sz="16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will list all standard tm corpus transformations</a:t>
            </a:r>
            <a:r>
              <a:rPr lang="en-US" sz="1600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 defTabSz="457200"/>
            <a:r>
              <a:rPr lang="en-US" sz="1600" kern="1200" dirty="0" err="1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content_transformer</a:t>
            </a:r>
            <a:r>
              <a:rPr lang="en-US" sz="1600" kern="1200" dirty="0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(Function) is needed to modify a corpus for non-tm package functions</a:t>
            </a:r>
            <a:endParaRPr lang="en-US" sz="1600" kern="1200" dirty="0">
              <a:solidFill>
                <a:schemeClr val="bg1"/>
              </a:solidFill>
              <a:latin typeface="+mj-lt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2573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</a:t>
            </a:r>
            <a:r>
              <a:rPr lang="en-US" dirty="0" err="1"/>
              <a:t>qdap</a:t>
            </a:r>
            <a:r>
              <a:rPr lang="en-US" dirty="0"/>
              <a:t> Functions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473841" y="1242942"/>
            <a:ext cx="8433675" cy="5314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mgsub</a:t>
            </a:r>
            <a:r>
              <a:rPr lang="en-US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(“search pattern”, “replacement pattern”, text object)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7186" y="2055010"/>
            <a:ext cx="8440476" cy="1239978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6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replace_abbreviation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6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replace_contraction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6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replace_number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#1 to one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6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replace_ordinal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#1</a:t>
            </a:r>
            <a:r>
              <a:rPr lang="en-US" sz="1600" baseline="300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first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57200"/>
            <a:r>
              <a:rPr lang="en-US" sz="16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replace_symbol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9045" y="5479094"/>
            <a:ext cx="8341175" cy="56388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content_transformer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replace_abbreviation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xmlns="" id="{448567F1-4B6C-4D52-A400-FA3C513BEB82}"/>
              </a:ext>
            </a:extLst>
          </p:cNvPr>
          <p:cNvSpPr txBox="1">
            <a:spLocks/>
          </p:cNvSpPr>
          <p:nvPr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00A58B-DD98-43D0-B791-721480A02982}" type="datetime1">
              <a:rPr lang="en-US" smtClean="0"/>
              <a:pPr/>
              <a:t>6/16/2019</a:t>
            </a:fld>
            <a:endParaRPr lang="en-US"/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xmlns="" id="{DB056021-81CB-403D-8385-682FDD5E56BE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xmlns="" id="{74C6CA2C-868E-4ED3-B0CB-910C228258AC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Kwartler CSCI -96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525439" y="4020202"/>
            <a:ext cx="6382078" cy="458366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400" kern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kern="12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content_transformer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kern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replace_contractions</a:t>
            </a:r>
            <a:r>
              <a:rPr lang="en-US" sz="1400" kern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1400" kern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83325" y="3501263"/>
            <a:ext cx="1749972" cy="1450427"/>
            <a:chOff x="3011215" y="2948152"/>
            <a:chExt cx="1749972" cy="1450427"/>
          </a:xfrm>
        </p:grpSpPr>
        <p:grpSp>
          <p:nvGrpSpPr>
            <p:cNvPr id="27" name="Group 26"/>
            <p:cNvGrpSpPr/>
            <p:nvPr/>
          </p:nvGrpSpPr>
          <p:grpSpPr>
            <a:xfrm>
              <a:off x="3040118" y="3078216"/>
              <a:ext cx="1692166" cy="1190298"/>
              <a:chOff x="3066941" y="3042744"/>
              <a:chExt cx="1692166" cy="1190298"/>
            </a:xfrm>
          </p:grpSpPr>
          <p:pic>
            <p:nvPicPr>
              <p:cNvPr id="29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6779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6455" y="3660228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42744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ounded Rectangle 27"/>
            <p:cNvSpPr/>
            <p:nvPr/>
          </p:nvSpPr>
          <p:spPr>
            <a:xfrm>
              <a:off x="3011215" y="2948152"/>
              <a:ext cx="1749972" cy="1450427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5436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515350" cy="591477"/>
          </a:xfrm>
        </p:spPr>
        <p:txBody>
          <a:bodyPr/>
          <a:lstStyle/>
          <a:p>
            <a:r>
              <a:rPr lang="en-US" dirty="0"/>
              <a:t>Poor Man’s </a:t>
            </a:r>
            <a:r>
              <a:rPr lang="en-US" dirty="0" smtClean="0"/>
              <a:t>Lemmatization (more to come later)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" y="1693532"/>
            <a:ext cx="3174683" cy="27937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98169" y="1196565"/>
            <a:ext cx="221086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library(lexicon)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51044" y="1399680"/>
            <a:ext cx="4084320" cy="3072295"/>
          </a:xfrm>
          <a:prstGeom prst="roundRect">
            <a:avLst>
              <a:gd name="adj" fmla="val 10000"/>
            </a:avLst>
          </a:pr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Qdap’s</a:t>
            </a:r>
            <a:r>
              <a:rPr lang="en-US" dirty="0"/>
              <a:t> </a:t>
            </a:r>
            <a:r>
              <a:rPr lang="en-US" dirty="0" err="1"/>
              <a:t>mgsub</a:t>
            </a:r>
            <a:r>
              <a:rPr lang="en-US" dirty="0"/>
              <a:t> function can help you lemmatize words.  </a:t>
            </a:r>
          </a:p>
          <a:p>
            <a:pPr marL="342900" indent="-342900">
              <a:buAutoNum type="arabicPeriod"/>
            </a:pPr>
            <a:r>
              <a:rPr lang="en-US" dirty="0"/>
              <a:t>Bring in a lemmatization lexicon.</a:t>
            </a:r>
          </a:p>
          <a:p>
            <a:pPr marL="342900" indent="-342900">
              <a:buAutoNum type="arabicPeriod"/>
            </a:pPr>
            <a:r>
              <a:rPr lang="en-US" dirty="0"/>
              <a:t>Supply a vector of patterns to search for</a:t>
            </a:r>
          </a:p>
          <a:p>
            <a:pPr marL="342900" indent="-342900">
              <a:buAutoNum type="arabicPeriod"/>
            </a:pPr>
            <a:r>
              <a:rPr lang="en-US" dirty="0"/>
              <a:t>Supply a vector of patters to replace or change into.</a:t>
            </a:r>
          </a:p>
          <a:p>
            <a:pPr marL="342900" indent="-342900">
              <a:buAutoNum type="arabicPeriod"/>
            </a:pPr>
            <a:r>
              <a:rPr lang="en-US" dirty="0"/>
              <a:t>Specify the vector the lexicon and substitutions should be applied to.</a:t>
            </a:r>
          </a:p>
        </p:txBody>
      </p:sp>
      <p:sp>
        <p:nvSpPr>
          <p:cNvPr id="9" name="Rectangle 8"/>
          <p:cNvSpPr/>
          <p:nvPr/>
        </p:nvSpPr>
        <p:spPr>
          <a:xfrm>
            <a:off x="396240" y="4845621"/>
            <a:ext cx="8351520" cy="116955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Poor Man's Lemmatization</a:t>
            </a:r>
          </a:p>
          <a:p>
            <a:pPr defTabSz="457200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library(lexicon)</a:t>
            </a:r>
          </a:p>
          <a:p>
            <a:pPr defTabSz="457200"/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data(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hash_lemmas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text$text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mgsub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hash_lemmas$token,hash_lemmas$lemma,text$text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00537" y="6006197"/>
            <a:ext cx="4714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i="1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Warning,: Not done in class because it takes a long time.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xmlns="" id="{70FFCC42-8F8D-4609-9B8A-7AC247FB6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2806568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4851" y="365126"/>
            <a:ext cx="8661973" cy="591477"/>
          </a:xfrm>
        </p:spPr>
        <p:txBody>
          <a:bodyPr/>
          <a:lstStyle/>
          <a:p>
            <a:r>
              <a:rPr lang="en-US" sz="2800" dirty="0"/>
              <a:t>Custom Functions in </a:t>
            </a:r>
            <a:r>
              <a:rPr lang="en-US" sz="2800" dirty="0" smtClean="0"/>
              <a:t>this class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6877" y="2410048"/>
            <a:ext cx="4572000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defTabSz="457200"/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function(x){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# return NA when there is an error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y = NA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#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tryCatch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error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try_error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tryCatch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(x), error = function(e) e)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# if not an error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if (!inherits(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try_error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'error'))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y =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return(y)}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4174" y="1245053"/>
            <a:ext cx="8304157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800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tryTolower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” is poached to account for errors when making lowercase. 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xmlns="" id="{57FB663B-C4A4-4685-ADE7-88CAA5A34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6240" y="5050572"/>
            <a:ext cx="8351520" cy="92333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Base: </a:t>
            </a:r>
            <a:r>
              <a:rPr lang="en-US" dirty="0" err="1">
                <a:solidFill>
                  <a:prstClr val="white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tolower</a:t>
            </a:r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(basic)</a:t>
            </a:r>
          </a:p>
          <a:p>
            <a:pPr defTabSz="457200"/>
            <a:r>
              <a:rPr lang="en-US" dirty="0" err="1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Stringr</a:t>
            </a:r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</a:t>
            </a:r>
            <a:r>
              <a:rPr lang="en-US" dirty="0" err="1">
                <a:solidFill>
                  <a:prstClr val="white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str_to_lower</a:t>
            </a:r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(wrapper)</a:t>
            </a:r>
          </a:p>
          <a:p>
            <a:pPr defTabSz="457200"/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Custom: </a:t>
            </a:r>
            <a:r>
              <a:rPr lang="en-US" dirty="0" err="1">
                <a:solidFill>
                  <a:prstClr val="white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tryTolower</a:t>
            </a:r>
            <a:r>
              <a:rPr lang="en-US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(handles errors)</a:t>
            </a:r>
          </a:p>
        </p:txBody>
      </p:sp>
    </p:spTree>
    <p:extLst>
      <p:ext uri="{BB962C8B-B14F-4D97-AF65-F5344CB8AC3E}">
        <p14:creationId xmlns:p14="http://schemas.microsoft.com/office/powerpoint/2010/main" val="3465958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4851" y="365126"/>
            <a:ext cx="8661973" cy="591477"/>
          </a:xfrm>
        </p:spPr>
        <p:txBody>
          <a:bodyPr/>
          <a:lstStyle/>
          <a:p>
            <a:r>
              <a:rPr lang="en-US" sz="2800" dirty="0"/>
              <a:t>Custom Functions in this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2894" y="2296663"/>
            <a:ext cx="8269672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cleanCorpus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&lt;-function(corpus,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customStopwords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){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content_transformer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qdapRegex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rm_url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 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removePunctuation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stripWhitespace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removeNumbers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content_transformer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tryTolower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removeWords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customStopwords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return(corpus)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}</a:t>
            </a:r>
            <a:endParaRPr lang="en-US" sz="14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xmlns="" id="{57FB663B-C4A4-4685-ADE7-88CAA5A34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4174" y="1245053"/>
            <a:ext cx="8304157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cleanCorpus</a:t>
            </a:r>
            <a:r>
              <a:rPr lang="en-US" sz="1800" kern="1200" dirty="0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” 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is </a:t>
            </a:r>
            <a:r>
              <a:rPr lang="en-US" dirty="0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convenience </a:t>
            </a:r>
            <a:r>
              <a:rPr lang="en-US" dirty="0" smtClean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wrapper for basic cleaning operations</a:t>
            </a:r>
            <a:endParaRPr lang="en-US" sz="1800" kern="1200" dirty="0">
              <a:solidFill>
                <a:schemeClr val="bg1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7869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9816007-30FD-4AEB-A716-B9E15C364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2A3FA6C-1D09-4C49-ABA1-9460C1498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687A7C9-8C15-4FA8-8D46-F140BB5CC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xmlns="" id="{1CDCF66D-06F3-4DE5-8326-51447DB50D0F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Meta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56676A5-BF38-41C1-B737-6C8B94630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4" y="2363760"/>
            <a:ext cx="8515350" cy="28532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BFF2EDE-E399-4E3D-BDB9-7FC1AE0C6051}"/>
              </a:ext>
            </a:extLst>
          </p:cNvPr>
          <p:cNvSpPr/>
          <p:nvPr/>
        </p:nvSpPr>
        <p:spPr>
          <a:xfrm rot="16200000">
            <a:off x="-145280" y="1563562"/>
            <a:ext cx="1178528" cy="307777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'$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doc_id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F6A4576-E2B8-441C-93E1-874ADF803BAD}"/>
              </a:ext>
            </a:extLst>
          </p:cNvPr>
          <p:cNvSpPr/>
          <p:nvPr/>
        </p:nvSpPr>
        <p:spPr>
          <a:xfrm>
            <a:off x="651852" y="1937383"/>
            <a:ext cx="1928386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'$text'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5DD64AD-C5AF-4714-B275-BF4900BD4573}"/>
              </a:ext>
            </a:extLst>
          </p:cNvPr>
          <p:cNvSpPr/>
          <p:nvPr/>
        </p:nvSpPr>
        <p:spPr>
          <a:xfrm>
            <a:off x="2686050" y="1937383"/>
            <a:ext cx="6080254" cy="36933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META: $favorited, $created …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4172689-3AD2-4CAF-8B25-70CAC79D81F8}"/>
              </a:ext>
            </a:extLst>
          </p:cNvPr>
          <p:cNvSpPr txBox="1"/>
          <p:nvPr/>
        </p:nvSpPr>
        <p:spPr>
          <a:xfrm>
            <a:off x="461773" y="5433021"/>
            <a:ext cx="45254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/>
              <a:t>ID is for organization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/>
              <a:t>Text is the information we want to examine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/>
              <a:t>Meta adds context to our observations.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9E31723E-642C-4FE0-93E6-687AA034ACB6}"/>
              </a:ext>
            </a:extLst>
          </p:cNvPr>
          <p:cNvCxnSpPr/>
          <p:nvPr/>
        </p:nvCxnSpPr>
        <p:spPr>
          <a:xfrm>
            <a:off x="290095" y="5433021"/>
            <a:ext cx="84762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141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80475" y="5602365"/>
            <a:ext cx="8351520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channel specific stop words such as “lol” and “</a:t>
            </a:r>
            <a:r>
              <a:rPr lang="en-US" dirty="0" err="1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smh</a:t>
            </a:r>
            <a:r>
              <a:rPr lang="en-US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” for social media</a:t>
            </a:r>
            <a:endParaRPr lang="en-US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Nuances &amp; Inputs for Setting Up a TM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6786" y="2888928"/>
            <a:ext cx="776426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#Create custom stop words</a:t>
            </a: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customStopwords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c(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stopwords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english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'), 'lol', 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smh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')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xmlns="" id="{1F2A2CED-E8BE-40F6-9A53-DCFF02685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174" y="1245053"/>
            <a:ext cx="8304157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customStopwords</a:t>
            </a:r>
            <a:r>
              <a:rPr lang="en-US" dirty="0">
                <a:solidFill>
                  <a:schemeClr val="bg1"/>
                </a:solidFill>
              </a:rPr>
              <a:t>” combines vectors of words to remove from the corpus</a:t>
            </a:r>
          </a:p>
        </p:txBody>
      </p:sp>
    </p:spTree>
    <p:extLst>
      <p:ext uri="{BB962C8B-B14F-4D97-AF65-F5344CB8AC3E}">
        <p14:creationId xmlns:p14="http://schemas.microsoft.com/office/powerpoint/2010/main" val="841010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6" y="1294448"/>
            <a:ext cx="2553981" cy="3847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r="27306" b="44000"/>
          <a:stretch/>
        </p:blipFill>
        <p:spPr>
          <a:xfrm>
            <a:off x="5394961" y="4089072"/>
            <a:ext cx="3237278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4" r="32620" b="43555"/>
          <a:stretch/>
        </p:blipFill>
        <p:spPr>
          <a:xfrm>
            <a:off x="5394961" y="2621266"/>
            <a:ext cx="2930693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r="33140" b="44000"/>
          <a:stretch/>
        </p:blipFill>
        <p:spPr>
          <a:xfrm>
            <a:off x="5394961" y="1110606"/>
            <a:ext cx="2972594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9172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Nuances &amp; Inputs for Setting Up a TM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1060" y="2136339"/>
            <a:ext cx="8939156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Data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text&lt;-read.csv('coffee.csv', header=TRUE)</a:t>
            </a: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As of tm version 0.7-3 tabular was deprecated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names(text)[1]&lt;-'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doc_id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 #first 2 columns must be 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doc_id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 &amp; 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'text'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VCorpus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DataframeSource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(text))</a:t>
            </a:r>
          </a:p>
          <a:p>
            <a:pPr defTabSz="457200"/>
            <a:r>
              <a:rPr lang="en-US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cleanCorpus</a:t>
            </a:r>
            <a:r>
              <a:rPr lang="en-US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xmlns="" id="{1F2A2CED-E8BE-40F6-9A53-DCFF02685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174" y="1245053"/>
            <a:ext cx="8304157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Retaining meta data information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283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retain meta information?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8A47644-9F19-4B25-84F5-B327F446D94F}"/>
              </a:ext>
            </a:extLst>
          </p:cNvPr>
          <p:cNvSpPr/>
          <p:nvPr/>
        </p:nvSpPr>
        <p:spPr>
          <a:xfrm>
            <a:off x="365760" y="1495169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Meta information is data associated with the data you are analyzing.  These can add context and allow you to partition data in insightful ways.  </a:t>
            </a:r>
          </a:p>
          <a:p>
            <a:pPr marL="571500" lvl="2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Timestamp (pre 9/11 Vs post 9/11)</a:t>
            </a:r>
          </a:p>
          <a:p>
            <a:pPr marL="571500" lvl="2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Language (American Vs King’s English)</a:t>
            </a:r>
          </a:p>
          <a:p>
            <a:pPr marL="571500" lvl="2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Author (Trump Vs Clinton)</a:t>
            </a:r>
          </a:p>
          <a:p>
            <a:pPr marL="571500" lvl="2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Channel (Twitter Vs Legal Documents)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67E4B70-424A-40E7-B0A7-215351A5021F}"/>
              </a:ext>
            </a:extLst>
          </p:cNvPr>
          <p:cNvSpPr/>
          <p:nvPr/>
        </p:nvSpPr>
        <p:spPr>
          <a:xfrm>
            <a:off x="4660900" y="1495169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Content is simply the text (strings) you are analyzing.  These data points represent the information of interest you are looking to gain insights from.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97FF6F5-C500-48D1-B165-914FA3901653}"/>
              </a:ext>
            </a:extLst>
          </p:cNvPr>
          <p:cNvSpPr/>
          <p:nvPr/>
        </p:nvSpPr>
        <p:spPr>
          <a:xfrm>
            <a:off x="365760" y="1126166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What is Meta?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F9A8A49-E9D2-4C79-A5F2-3524D6918E00}"/>
              </a:ext>
            </a:extLst>
          </p:cNvPr>
          <p:cNvSpPr/>
          <p:nvPr/>
        </p:nvSpPr>
        <p:spPr>
          <a:xfrm>
            <a:off x="4660900" y="1126166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What is content?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CCC3125-0793-4764-A090-AAD0A322BE20}"/>
              </a:ext>
            </a:extLst>
          </p:cNvPr>
          <p:cNvSpPr/>
          <p:nvPr/>
        </p:nvSpPr>
        <p:spPr>
          <a:xfrm>
            <a:off x="365760" y="3958017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0" lvl="1">
              <a:spcBef>
                <a:spcPts val="600"/>
              </a:spcBef>
              <a:buSzPct val="100000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9527BC1-8907-4E07-A42A-356F214BB629}"/>
              </a:ext>
            </a:extLst>
          </p:cNvPr>
          <p:cNvSpPr/>
          <p:nvPr/>
        </p:nvSpPr>
        <p:spPr>
          <a:xfrm>
            <a:off x="4660900" y="3958017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0" lvl="1">
              <a:spcBef>
                <a:spcPts val="600"/>
              </a:spcBef>
              <a:buSzPct val="100000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9889756-F100-4C4C-ADAB-79A1BBE2D7E1}"/>
              </a:ext>
            </a:extLst>
          </p:cNvPr>
          <p:cNvSpPr/>
          <p:nvPr/>
        </p:nvSpPr>
        <p:spPr>
          <a:xfrm>
            <a:off x="365760" y="358901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Retaining/Extracting Meta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3814A6C-9653-47AC-BE5F-8C6874AD2F4F}"/>
              </a:ext>
            </a:extLst>
          </p:cNvPr>
          <p:cNvSpPr/>
          <p:nvPr/>
        </p:nvSpPr>
        <p:spPr>
          <a:xfrm>
            <a:off x="4660900" y="358901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Examining Content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E667B80-37C5-4FA1-A8B6-4145CB28D72E}"/>
              </a:ext>
            </a:extLst>
          </p:cNvPr>
          <p:cNvSpPr/>
          <p:nvPr/>
        </p:nvSpPr>
        <p:spPr>
          <a:xfrm>
            <a:off x="365760" y="5944317"/>
            <a:ext cx="8409940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Consolas" panose="020B0609020204030204" pitchFamily="49" charset="0"/>
              </a:rPr>
              <a:t>During an analysis it may be helpful to examine both meta &amp; content information.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3832C80-F1EC-462C-A9EB-A46B35D0B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966"/>
          <a:stretch/>
        </p:blipFill>
        <p:spPr>
          <a:xfrm>
            <a:off x="506437" y="4020834"/>
            <a:ext cx="3898258" cy="16473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970F0D0-CCBC-4903-86EC-CED9F6F0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2379244"/>
            <a:ext cx="2152650" cy="7715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30F1DE9-664F-4280-9BA3-F8866EDBF645}"/>
              </a:ext>
            </a:extLst>
          </p:cNvPr>
          <p:cNvSpPr txBox="1"/>
          <p:nvPr/>
        </p:nvSpPr>
        <p:spPr>
          <a:xfrm rot="21034220">
            <a:off x="2630756" y="4274314"/>
            <a:ext cx="175554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SINGLE BRACKET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0244010-36D8-413F-B67E-5D2FEB9AD522}"/>
              </a:ext>
            </a:extLst>
          </p:cNvPr>
          <p:cNvCxnSpPr>
            <a:stCxn id="19" idx="0"/>
          </p:cNvCxnSpPr>
          <p:nvPr/>
        </p:nvCxnSpPr>
        <p:spPr>
          <a:xfrm flipH="1" flipV="1">
            <a:off x="1828800" y="4128379"/>
            <a:ext cx="1649474" cy="14843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2AC849E3-CF09-4430-9D69-8917F2563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412" y="4202594"/>
            <a:ext cx="2581275" cy="4095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D799082-DB1A-4239-AE86-EEED16F9EE1E}"/>
              </a:ext>
            </a:extLst>
          </p:cNvPr>
          <p:cNvSpPr txBox="1"/>
          <p:nvPr/>
        </p:nvSpPr>
        <p:spPr>
          <a:xfrm rot="21034220">
            <a:off x="6653752" y="5101544"/>
            <a:ext cx="1864549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DOUBLE BRACKET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F9CFA7E6-C8BB-4E75-9E42-9744DA6352ED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7045569" y="4465956"/>
            <a:ext cx="510203" cy="63808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xmlns="" id="{2D7AE5BF-4435-4AF1-9B58-583FD7A1F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3617155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</a:t>
            </a:r>
            <a:r>
              <a:rPr lang="en-US" dirty="0"/>
              <a:t>of </a:t>
            </a:r>
            <a:r>
              <a:rPr lang="en-US" dirty="0" smtClean="0"/>
              <a:t>Words: TERM DOCUMENT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CCC3125-0793-4764-A090-AAD0A322BE20}"/>
              </a:ext>
            </a:extLst>
          </p:cNvPr>
          <p:cNvSpPr/>
          <p:nvPr/>
        </p:nvSpPr>
        <p:spPr>
          <a:xfrm>
            <a:off x="365760" y="5185143"/>
            <a:ext cx="8399868" cy="72692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&lt;-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TermDocumentMatrix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as.matrix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9889756-F100-4C4C-ADAB-79A1BBE2D7E1}"/>
              </a:ext>
            </a:extLst>
          </p:cNvPr>
          <p:cNvSpPr/>
          <p:nvPr/>
        </p:nvSpPr>
        <p:spPr>
          <a:xfrm>
            <a:off x="365759" y="4942267"/>
            <a:ext cx="8384103" cy="233599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Code to Create the </a:t>
            </a:r>
            <a:r>
              <a:rPr lang="en-US" sz="1200" b="1" dirty="0" smtClean="0">
                <a:solidFill>
                  <a:schemeClr val="bg1"/>
                </a:solidFill>
              </a:rPr>
              <a:t>TDM </a:t>
            </a:r>
            <a:r>
              <a:rPr lang="en-US" sz="1200" b="1" dirty="0">
                <a:solidFill>
                  <a:schemeClr val="bg1"/>
                </a:solidFill>
              </a:rPr>
              <a:t>and change to a matrix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E667B80-37C5-4FA1-A8B6-4145CB28D72E}"/>
              </a:ext>
            </a:extLst>
          </p:cNvPr>
          <p:cNvSpPr/>
          <p:nvPr/>
        </p:nvSpPr>
        <p:spPr>
          <a:xfrm>
            <a:off x="365760" y="5944317"/>
            <a:ext cx="8409940" cy="35394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700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Consolas" panose="020B0609020204030204" pitchFamily="49" charset="0"/>
              </a:rPr>
              <a:t>The matrices are sparse (many 0’s) so additional steps may be needed to extract information.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xmlns="" id="{270F226D-E0DE-45AD-821B-7663925F86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5177" y="2014661"/>
          <a:ext cx="4453647" cy="2250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66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64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06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Tweet4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E8506CF-AECA-4CC7-B5EC-4CA9F1E0F568}"/>
              </a:ext>
            </a:extLst>
          </p:cNvPr>
          <p:cNvSpPr/>
          <p:nvPr/>
        </p:nvSpPr>
        <p:spPr>
          <a:xfrm>
            <a:off x="2354580" y="1647280"/>
            <a:ext cx="443484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Term Document Matrix</a:t>
            </a:r>
          </a:p>
        </p:txBody>
      </p:sp>
    </p:spTree>
    <p:extLst>
      <p:ext uri="{BB962C8B-B14F-4D97-AF65-F5344CB8AC3E}">
        <p14:creationId xmlns:p14="http://schemas.microsoft.com/office/powerpoint/2010/main" val="3532987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Words: </a:t>
            </a:r>
            <a:r>
              <a:rPr lang="en-US" dirty="0" smtClean="0"/>
              <a:t>DOCUMENT TERM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E667B80-37C5-4FA1-A8B6-4145CB28D72E}"/>
              </a:ext>
            </a:extLst>
          </p:cNvPr>
          <p:cNvSpPr/>
          <p:nvPr/>
        </p:nvSpPr>
        <p:spPr>
          <a:xfrm>
            <a:off x="365760" y="5944317"/>
            <a:ext cx="8409940" cy="35394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700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Consolas" panose="020B0609020204030204" pitchFamily="49" charset="0"/>
              </a:rPr>
              <a:t>The matrices are sparse (many 0’s) so additional steps may be needed to extract information.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xmlns="" id="{FC3AE280-ABA7-4970-8744-D0E24542C37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15272" y="1945464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8FFC286-E215-43A9-B51D-20E465668F33}"/>
              </a:ext>
            </a:extLst>
          </p:cNvPr>
          <p:cNvSpPr/>
          <p:nvPr/>
        </p:nvSpPr>
        <p:spPr>
          <a:xfrm>
            <a:off x="2815272" y="1565233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CCC3125-0793-4764-A090-AAD0A322BE20}"/>
              </a:ext>
            </a:extLst>
          </p:cNvPr>
          <p:cNvSpPr/>
          <p:nvPr/>
        </p:nvSpPr>
        <p:spPr>
          <a:xfrm>
            <a:off x="365760" y="5185143"/>
            <a:ext cx="8399868" cy="72692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&lt;-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as.matrix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9889756-F100-4C4C-ADAB-79A1BBE2D7E1}"/>
              </a:ext>
            </a:extLst>
          </p:cNvPr>
          <p:cNvSpPr/>
          <p:nvPr/>
        </p:nvSpPr>
        <p:spPr>
          <a:xfrm>
            <a:off x="365759" y="4942267"/>
            <a:ext cx="8384103" cy="233599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Code to Create the </a:t>
            </a:r>
            <a:r>
              <a:rPr lang="en-US" sz="1200" b="1" dirty="0" smtClean="0">
                <a:solidFill>
                  <a:schemeClr val="bg1"/>
                </a:solidFill>
              </a:rPr>
              <a:t>DTM and </a:t>
            </a:r>
            <a:r>
              <a:rPr lang="en-US" sz="1200" b="1" dirty="0">
                <a:solidFill>
                  <a:schemeClr val="bg1"/>
                </a:solidFill>
              </a:rPr>
              <a:t>change to a matrix</a:t>
            </a:r>
          </a:p>
        </p:txBody>
      </p:sp>
    </p:spTree>
    <p:extLst>
      <p:ext uri="{BB962C8B-B14F-4D97-AF65-F5344CB8AC3E}">
        <p14:creationId xmlns:p14="http://schemas.microsoft.com/office/powerpoint/2010/main" val="2989203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Once cleaned, let’s get word frequencies.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xmlns="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xmlns="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5CD4F4D-781D-474A-9BAC-BB83839CDCE1}"/>
              </a:ext>
            </a:extLst>
          </p:cNvPr>
          <p:cNvSpPr/>
          <p:nvPr/>
        </p:nvSpPr>
        <p:spPr>
          <a:xfrm>
            <a:off x="365758" y="1357837"/>
            <a:ext cx="7653397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rowSums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beerTDMm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(word=names(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),frequency=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xmlns="" id="{86C9C44B-67F3-4E36-8102-211D5F3F934C}"/>
              </a:ext>
            </a:extLst>
          </p:cNvPr>
          <p:cNvSpPr/>
          <p:nvPr/>
        </p:nvSpPr>
        <p:spPr>
          <a:xfrm rot="5400000">
            <a:off x="4721064" y="3544383"/>
            <a:ext cx="1339350" cy="402476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xmlns="" id="{88D87AD9-BE81-4811-80B4-0B3567211C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62071" y="2844349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7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3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xmlns="" id="{F8D361A6-416C-4887-85FD-E5397746D6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5760" y="2818949"/>
          <a:ext cx="4453647" cy="2250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66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64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06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Tweet4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1845DF9-B1E1-4118-B900-F9A126E097C7}"/>
              </a:ext>
            </a:extLst>
          </p:cNvPr>
          <p:cNvSpPr/>
          <p:nvPr/>
        </p:nvSpPr>
        <p:spPr>
          <a:xfrm>
            <a:off x="365758" y="2451568"/>
            <a:ext cx="443484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Term Document Matrix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81F82B2-C164-4D27-B9E8-F79273567423}"/>
              </a:ext>
            </a:extLst>
          </p:cNvPr>
          <p:cNvSpPr/>
          <p:nvPr/>
        </p:nvSpPr>
        <p:spPr>
          <a:xfrm>
            <a:off x="5962071" y="2478589"/>
            <a:ext cx="2057083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Word Frequency Matrix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xmlns="" id="{5E1BA8C0-D712-4C50-880C-42F6FF791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3237144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about a DTM?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xmlns="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xmlns="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831F0EBF-9545-4BDE-B6B2-0D32BABD5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5CD4F4D-781D-474A-9BAC-BB83839CDCE1}"/>
              </a:ext>
            </a:extLst>
          </p:cNvPr>
          <p:cNvSpPr/>
          <p:nvPr/>
        </p:nvSpPr>
        <p:spPr>
          <a:xfrm>
            <a:off x="365758" y="1357837"/>
            <a:ext cx="7653397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???????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beerDTMm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(word=names(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),frequency=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xmlns="" id="{86C9C44B-67F3-4E36-8102-211D5F3F934C}"/>
              </a:ext>
            </a:extLst>
          </p:cNvPr>
          <p:cNvSpPr/>
          <p:nvPr/>
        </p:nvSpPr>
        <p:spPr>
          <a:xfrm rot="5400000">
            <a:off x="4382414" y="3552522"/>
            <a:ext cx="1339350" cy="402476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xmlns="" id="{88D87AD9-BE81-4811-80B4-0B3567211C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62071" y="2844349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7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3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81F82B2-C164-4D27-B9E8-F79273567423}"/>
              </a:ext>
            </a:extLst>
          </p:cNvPr>
          <p:cNvSpPr/>
          <p:nvPr/>
        </p:nvSpPr>
        <p:spPr>
          <a:xfrm>
            <a:off x="5962071" y="2478589"/>
            <a:ext cx="2057083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Word Frequency Matrix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4C4D17DA-10C0-4D66-98BE-6ADB82890F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8650" y="2844349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54BE713-5D5B-4EF8-BA05-3C4EC246EE00}"/>
              </a:ext>
            </a:extLst>
          </p:cNvPr>
          <p:cNvSpPr/>
          <p:nvPr/>
        </p:nvSpPr>
        <p:spPr>
          <a:xfrm>
            <a:off x="628650" y="2464118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65284A7-C729-4E1C-B51B-D449ADBE7276}"/>
              </a:ext>
            </a:extLst>
          </p:cNvPr>
          <p:cNvSpPr/>
          <p:nvPr/>
        </p:nvSpPr>
        <p:spPr>
          <a:xfrm>
            <a:off x="365758" y="5710397"/>
            <a:ext cx="7653397" cy="353943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7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</a:rPr>
              <a:t>Can anyone think of how you could get a DTM to be a WFM?  </a:t>
            </a:r>
          </a:p>
        </p:txBody>
      </p:sp>
    </p:spTree>
    <p:extLst>
      <p:ext uri="{BB962C8B-B14F-4D97-AF65-F5344CB8AC3E}">
        <p14:creationId xmlns:p14="http://schemas.microsoft.com/office/powerpoint/2010/main" val="3078057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Let’s practice! Open </a:t>
            </a:r>
            <a:r>
              <a:rPr lang="en-US" sz="2800" dirty="0" err="1" smtClean="0"/>
              <a:t>E_text_organization.R</a:t>
            </a:r>
            <a:endParaRPr lang="en-US" sz="2800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xmlns="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xmlns="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xmlns="" id="{DBB2B3EF-AB58-48CF-9BD0-D8993F5AF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CCC3125-0793-4764-A090-AAD0A322BE20}"/>
              </a:ext>
            </a:extLst>
          </p:cNvPr>
          <p:cNvSpPr/>
          <p:nvPr/>
        </p:nvSpPr>
        <p:spPr>
          <a:xfrm>
            <a:off x="365760" y="5185143"/>
            <a:ext cx="8399868" cy="72692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TermDocumentMatrix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9889756-F100-4C4C-ADAB-79A1BBE2D7E1}"/>
              </a:ext>
            </a:extLst>
          </p:cNvPr>
          <p:cNvSpPr/>
          <p:nvPr/>
        </p:nvSpPr>
        <p:spPr>
          <a:xfrm>
            <a:off x="365759" y="4942267"/>
            <a:ext cx="8384103" cy="233599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Code to Create the </a:t>
            </a:r>
            <a:r>
              <a:rPr lang="en-US" sz="1200" b="1" dirty="0" smtClean="0">
                <a:solidFill>
                  <a:schemeClr val="bg1"/>
                </a:solidFill>
              </a:rPr>
              <a:t>DTM/ </a:t>
            </a:r>
            <a:r>
              <a:rPr lang="en-US" sz="1200" b="1" dirty="0">
                <a:solidFill>
                  <a:schemeClr val="bg1"/>
                </a:solidFill>
              </a:rPr>
              <a:t>and change to a matrix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8345" y="1876097"/>
            <a:ext cx="890731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Why are these matrices sparse?  What do they represent?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In a Document Term Matrix what is each row?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In a Term Document Matrix what is each row?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20799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r>
              <a:rPr lang="en-US" i="1" dirty="0"/>
              <a:t>– all times are suggested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0145429"/>
              </p:ext>
            </p:extLst>
          </p:nvPr>
        </p:nvGraphicFramePr>
        <p:xfrm>
          <a:off x="252248" y="1111250"/>
          <a:ext cx="8560675" cy="50882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41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850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Monday - June 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Syllabus, Intro </a:t>
                      </a:r>
                      <a:r>
                        <a:rPr lang="pt-BR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R, R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TM?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 Manipulation</a:t>
                      </a:r>
                      <a:b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 Search &amp; Density 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Misspelling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 of Words</a:t>
                      </a:r>
                    </a:p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 Class &amp; Functions</a:t>
                      </a:r>
                    </a:p>
                    <a:p>
                      <a:pPr algn="l" fontAlgn="b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qdap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Functions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Lemmatization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Meta-Document Information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WFM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Lab: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a corpus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tweets &amp; construct WFM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Lab/Homework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7099" y="2413338"/>
            <a:ext cx="77098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15Min : Clean and create a DTM &amp; TDM for one of the other tweet CSVs: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Game of Thrones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Game of Thrones Finale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Coffee_May19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15Min: Review Chapter 2 &amp; today’s scripts</a:t>
            </a:r>
            <a:r>
              <a:rPr lang="en-US" i="1" dirty="0" smtClean="0"/>
              <a:t>: Come with questions in the 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30Min: Read Chapter 3 of Text Mining in Practice w/R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5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2" descr="Image result for DATACAMP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77" y="1616392"/>
            <a:ext cx="3499486" cy="34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15" y="1407943"/>
            <a:ext cx="2209697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177" y="3678703"/>
            <a:ext cx="2254803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xmlns="" id="{D84DA6B8-8816-42D2-9890-B81F6896E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1333572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pic>
        <p:nvPicPr>
          <p:cNvPr id="8" name="Picture 2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3831823" y="2340291"/>
            <a:ext cx="4759371" cy="340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Before Text Mining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xmlns="" id="{D4420DF6-8293-41CB-8CCD-5A792B910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4156037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5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3803514" y="2336599"/>
            <a:ext cx="4783274" cy="3421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After Text Mining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xmlns="" id="{0D32484F-813B-498D-8A79-E7FD292CD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421909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7655" y="207471"/>
            <a:ext cx="8515350" cy="591477"/>
          </a:xfrm>
        </p:spPr>
        <p:txBody>
          <a:bodyPr/>
          <a:lstStyle/>
          <a:p>
            <a:r>
              <a:rPr lang="en-US" sz="2800" dirty="0" smtClean="0"/>
              <a:t>Where can NLP &amp; Text Mining be used? </a:t>
            </a:r>
            <a:br>
              <a:rPr lang="en-US" sz="2800" dirty="0" smtClean="0"/>
            </a:br>
            <a:r>
              <a:rPr lang="en-US" sz="2800" dirty="0" smtClean="0"/>
              <a:t>Anywhere there are documents!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57" y="1187587"/>
            <a:ext cx="6704286" cy="4482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676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CCD603-7BEE-4C80-A9FD-F9D228F5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Project Workflow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ACB0EB-EF8D-43CB-B690-C0F4DEF5AE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9</a:t>
            </a:fld>
            <a:endParaRPr lang="en-US"/>
          </a:p>
        </p:txBody>
      </p:sp>
      <p:pic>
        <p:nvPicPr>
          <p:cNvPr id="7" name="Picture 6" descr="Chapt1 Text Mining Workflow v3.png">
            <a:extLst>
              <a:ext uri="{FF2B5EF4-FFF2-40B4-BE49-F238E27FC236}">
                <a16:creationId xmlns:a16="http://schemas.microsoft.com/office/drawing/2014/main" xmlns="" id="{F7EB803C-97E9-4237-9B1D-227F20485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4647352" y="1761218"/>
            <a:ext cx="3555075" cy="45268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78C01504-6A73-4FF5-BD57-4D86E3708177}"/>
              </a:ext>
            </a:extLst>
          </p:cNvPr>
          <p:cNvCxnSpPr/>
          <p:nvPr/>
        </p:nvCxnSpPr>
        <p:spPr>
          <a:xfrm>
            <a:off x="247880" y="1648122"/>
            <a:ext cx="858489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8CA05E2-2944-491F-A12C-B00C4C8F0CCB}"/>
              </a:ext>
            </a:extLst>
          </p:cNvPr>
          <p:cNvGrpSpPr/>
          <p:nvPr/>
        </p:nvGrpSpPr>
        <p:grpSpPr>
          <a:xfrm>
            <a:off x="1440913" y="1953003"/>
            <a:ext cx="1471236" cy="3827961"/>
            <a:chOff x="6603961" y="1572853"/>
            <a:chExt cx="1321732" cy="4165856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xmlns="" id="{15CA605D-9FA1-4CE6-8F28-CCBD69938E19}"/>
                </a:ext>
              </a:extLst>
            </p:cNvPr>
            <p:cNvSpPr/>
            <p:nvPr/>
          </p:nvSpPr>
          <p:spPr>
            <a:xfrm>
              <a:off x="6808423" y="1940550"/>
              <a:ext cx="1046603" cy="352381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DCDF833B-7B0B-4D97-8913-CA36CE6D8E9C}"/>
                </a:ext>
              </a:extLst>
            </p:cNvPr>
            <p:cNvSpPr txBox="1"/>
            <p:nvPr/>
          </p:nvSpPr>
          <p:spPr>
            <a:xfrm>
              <a:off x="6603961" y="1572853"/>
              <a:ext cx="1321732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Unorganized State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688980AC-9A0A-412E-8BFB-D0439BF65B7C}"/>
                </a:ext>
              </a:extLst>
            </p:cNvPr>
            <p:cNvSpPr txBox="1"/>
            <p:nvPr/>
          </p:nvSpPr>
          <p:spPr>
            <a:xfrm>
              <a:off x="6687092" y="5412139"/>
              <a:ext cx="1161880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Organized State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9401FBFB-83C8-436D-9990-0FB189D0C561}"/>
                </a:ext>
              </a:extLst>
            </p:cNvPr>
            <p:cNvSpPr txBox="1"/>
            <p:nvPr/>
          </p:nvSpPr>
          <p:spPr>
            <a:xfrm rot="16200000">
              <a:off x="5888917" y="3438600"/>
              <a:ext cx="2885614" cy="248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Natural Language Processing &amp; Analysis</a:t>
              </a:r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xmlns="" id="{EEE4708E-646A-4323-89F9-060D6F2B77A5}"/>
              </a:ext>
            </a:extLst>
          </p:cNvPr>
          <p:cNvSpPr/>
          <p:nvPr/>
        </p:nvSpPr>
        <p:spPr>
          <a:xfrm rot="5400000">
            <a:off x="2405336" y="3588068"/>
            <a:ext cx="3343973" cy="373928"/>
          </a:xfrm>
          <a:prstGeom prst="triangl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2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xmlns="" id="{29B7D72A-AA93-46A3-8DB7-9A5AC79B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142EED6-FC16-45B9-B8C4-2BC5DBA88325}" type="datetime1">
              <a:rPr lang="en-US" smtClean="0"/>
              <a:t>6/16/2019</a:t>
            </a:fld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xmlns="" id="{6BDFB429-8897-407B-AB11-6825CAAB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xmlns="" id="{ECD3067D-8C41-47A9-84AF-E39ADABB5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</p:spTree>
    <p:extLst>
      <p:ext uri="{BB962C8B-B14F-4D97-AF65-F5344CB8AC3E}">
        <p14:creationId xmlns:p14="http://schemas.microsoft.com/office/powerpoint/2010/main" val="363894879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5294</TotalTime>
  <Words>2760</Words>
  <Application>Microsoft Office PowerPoint</Application>
  <PresentationFormat>On-screen Show (4:3)</PresentationFormat>
  <Paragraphs>795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 Unicode MS</vt:lpstr>
      <vt:lpstr>Arial</vt:lpstr>
      <vt:lpstr>Calibri</vt:lpstr>
      <vt:lpstr>Calibri Light</vt:lpstr>
      <vt:lpstr>Consolas</vt:lpstr>
      <vt:lpstr>inherit</vt:lpstr>
      <vt:lpstr>Lato</vt:lpstr>
      <vt:lpstr>1_Office Theme</vt:lpstr>
      <vt:lpstr>GSERM: Text Mining &amp; NLP TM Basics</vt:lpstr>
      <vt:lpstr>Agenda – all times are suggested</vt:lpstr>
      <vt:lpstr>Mo’ Packages Mo’ Problems</vt:lpstr>
      <vt:lpstr>Shameless Plug #1</vt:lpstr>
      <vt:lpstr>Shameless Plug #2</vt:lpstr>
      <vt:lpstr>What is Text Mining?</vt:lpstr>
      <vt:lpstr>What is Text Mining?</vt:lpstr>
      <vt:lpstr>Where can NLP &amp; Text Mining be used?  Anywhere there are documents!</vt:lpstr>
      <vt:lpstr>TM Project Workflow </vt:lpstr>
      <vt:lpstr>Text Mining Workflow</vt:lpstr>
      <vt:lpstr>Two Popular Approaches</vt:lpstr>
      <vt:lpstr>TM Challenges - Disambiguation</vt:lpstr>
      <vt:lpstr>TM Challenges - Misc</vt:lpstr>
      <vt:lpstr>Why text mining is an art &amp; science?</vt:lpstr>
      <vt:lpstr>Channel affects language</vt:lpstr>
      <vt:lpstr>Messenger affects language</vt:lpstr>
      <vt:lpstr>Gen Y/Z expression is evolving rapidly due to technology.</vt:lpstr>
      <vt:lpstr>Gen Y/Z expression is evolving rapidly due to technology.</vt:lpstr>
      <vt:lpstr>Audience affects language</vt:lpstr>
      <vt:lpstr>Warning: Twitter Profanity</vt:lpstr>
      <vt:lpstr>Basic String Searching</vt:lpstr>
      <vt:lpstr>Coffee!!</vt:lpstr>
      <vt:lpstr>What about misspelling?</vt:lpstr>
      <vt:lpstr>R packages to deal with misspelling</vt:lpstr>
      <vt:lpstr>R packages to deal with misspelling</vt:lpstr>
      <vt:lpstr>R packages to deal with misspelling</vt:lpstr>
      <vt:lpstr>Too much coffee!</vt:lpstr>
      <vt:lpstr>Agenda – all times are suggested</vt:lpstr>
      <vt:lpstr>Remember This?</vt:lpstr>
      <vt:lpstr>R for Cleaning Steps</vt:lpstr>
      <vt:lpstr>Bag of Words Text Mining</vt:lpstr>
      <vt:lpstr>Library TM Functions</vt:lpstr>
      <vt:lpstr>Library TM Functions</vt:lpstr>
      <vt:lpstr>Library qdap Functions</vt:lpstr>
      <vt:lpstr>Poor Man’s Lemmatization (more to come later)</vt:lpstr>
      <vt:lpstr>Custom Functions in this class</vt:lpstr>
      <vt:lpstr>Custom Functions in this class</vt:lpstr>
      <vt:lpstr>PowerPoint Presentation</vt:lpstr>
      <vt:lpstr>Nuances &amp; Inputs for Setting Up a TM Project</vt:lpstr>
      <vt:lpstr>Nuances &amp; Inputs for Setting Up a TM Project</vt:lpstr>
      <vt:lpstr>How do you retain meta information?</vt:lpstr>
      <vt:lpstr>Bag of Words: TERM DOCUMENT MATRIX</vt:lpstr>
      <vt:lpstr>Bag of Words: DOCUMENT TERM MATRIX</vt:lpstr>
      <vt:lpstr>PowerPoint Presentation</vt:lpstr>
      <vt:lpstr>PowerPoint Presentation</vt:lpstr>
      <vt:lpstr>PowerPoint Presentation</vt:lpstr>
      <vt:lpstr>Agenda – all times are suggested</vt:lpstr>
      <vt:lpstr>Lab/Homework</vt:lpstr>
    </vt:vector>
  </TitlesOfParts>
  <Company>Liberty Mutual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282</cp:revision>
  <dcterms:created xsi:type="dcterms:W3CDTF">2018-05-23T17:24:59Z</dcterms:created>
  <dcterms:modified xsi:type="dcterms:W3CDTF">2019-06-16T18:40:33Z</dcterms:modified>
</cp:coreProperties>
</file>